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1156" r:id="rId2"/>
    <p:sldId id="1273" r:id="rId3"/>
    <p:sldId id="1274" r:id="rId4"/>
    <p:sldId id="1276" r:id="rId5"/>
    <p:sldId id="1277" r:id="rId6"/>
    <p:sldId id="1278" r:id="rId7"/>
    <p:sldId id="1279" r:id="rId8"/>
    <p:sldId id="1281" r:id="rId9"/>
    <p:sldId id="1282" r:id="rId10"/>
    <p:sldId id="1283" r:id="rId11"/>
    <p:sldId id="1284" r:id="rId12"/>
    <p:sldId id="1286" r:id="rId13"/>
    <p:sldId id="1287" r:id="rId14"/>
    <p:sldId id="1288" r:id="rId15"/>
    <p:sldId id="1289" r:id="rId16"/>
    <p:sldId id="1290" r:id="rId17"/>
    <p:sldId id="1291" r:id="rId18"/>
    <p:sldId id="1292" r:id="rId19"/>
  </p:sldIdLst>
  <p:sldSz cx="9906000" cy="6858000" type="A4"/>
  <p:notesSz cx="6692900" cy="9867900"/>
  <p:defaultTextStyle>
    <a:defPPr>
      <a:defRPr lang="zh-TW"/>
    </a:defPPr>
    <a:lvl1pPr algn="ctr" rtl="0" fontAlgn="base">
      <a:lnSpc>
        <a:spcPts val="2600"/>
      </a:lnSpc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ctr" rtl="0" fontAlgn="base">
      <a:lnSpc>
        <a:spcPts val="2600"/>
      </a:lnSpc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ctr" rtl="0" fontAlgn="base">
      <a:lnSpc>
        <a:spcPts val="2600"/>
      </a:lnSpc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ctr" rtl="0" fontAlgn="base">
      <a:lnSpc>
        <a:spcPts val="2600"/>
      </a:lnSpc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ctr" rtl="0" fontAlgn="base">
      <a:lnSpc>
        <a:spcPts val="2600"/>
      </a:lnSpc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E36E"/>
    <a:srgbClr val="000080"/>
    <a:srgbClr val="0000FF"/>
    <a:srgbClr val="FFC9C9"/>
    <a:srgbClr val="FF999D"/>
    <a:srgbClr val="6F79D0"/>
    <a:srgbClr val="C9D5FF"/>
    <a:srgbClr val="804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7" autoAdjust="0"/>
  </p:normalViewPr>
  <p:slideViewPr>
    <p:cSldViewPr>
      <p:cViewPr varScale="1">
        <p:scale>
          <a:sx n="79" d="100"/>
          <a:sy n="79" d="100"/>
        </p:scale>
        <p:origin x="-1440" y="-84"/>
      </p:cViewPr>
      <p:guideLst>
        <p:guide orient="horz" pos="2160"/>
        <p:guide pos="516"/>
      </p:guideLst>
    </p:cSldViewPr>
  </p:slideViewPr>
  <p:outlineViewPr>
    <p:cViewPr>
      <p:scale>
        <a:sx n="33" d="100"/>
        <a:sy n="33" d="100"/>
      </p:scale>
      <p:origin x="6" y="15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21" tIns="31160" rIns="62321" bIns="31160" numCol="1" anchor="t" anchorCtr="0" compatLnSpc="1">
            <a:prstTxWarp prst="textNoShape">
              <a:avLst/>
            </a:prstTxWarp>
          </a:bodyPr>
          <a:lstStyle>
            <a:lvl1pPr algn="l" defTabSz="624830">
              <a:lnSpc>
                <a:spcPct val="100000"/>
              </a:lnSpc>
              <a:defRPr sz="8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2538" y="0"/>
            <a:ext cx="2898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21" tIns="31160" rIns="62321" bIns="31160" numCol="1" anchor="t" anchorCtr="0" compatLnSpc="1">
            <a:prstTxWarp prst="textNoShape">
              <a:avLst/>
            </a:prstTxWarp>
          </a:bodyPr>
          <a:lstStyle>
            <a:lvl1pPr algn="r" defTabSz="624830">
              <a:lnSpc>
                <a:spcPct val="100000"/>
              </a:lnSpc>
              <a:defRPr sz="8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00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21" tIns="31160" rIns="62321" bIns="31160" numCol="1" anchor="b" anchorCtr="0" compatLnSpc="1">
            <a:prstTxWarp prst="textNoShape">
              <a:avLst/>
            </a:prstTxWarp>
          </a:bodyPr>
          <a:lstStyle>
            <a:lvl1pPr algn="l" defTabSz="624830">
              <a:lnSpc>
                <a:spcPct val="100000"/>
              </a:lnSpc>
              <a:defRPr sz="8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2538" y="9369425"/>
            <a:ext cx="2898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21" tIns="31160" rIns="62321" bIns="31160" numCol="1" anchor="b" anchorCtr="0" compatLnSpc="1">
            <a:prstTxWarp prst="textNoShape">
              <a:avLst/>
            </a:prstTxWarp>
          </a:bodyPr>
          <a:lstStyle>
            <a:lvl1pPr algn="r" defTabSz="623888">
              <a:lnSpc>
                <a:spcPct val="100000"/>
              </a:lnSpc>
              <a:defRPr sz="8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426679DE-593C-40D9-A119-88A4302B62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9276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42" tIns="47123" rIns="94242" bIns="47123" numCol="1" anchor="t" anchorCtr="0" compatLnSpc="1">
            <a:prstTxWarp prst="textNoShape">
              <a:avLst/>
            </a:prstTxWarp>
          </a:bodyPr>
          <a:lstStyle>
            <a:lvl1pPr algn="l" defTabSz="941955">
              <a:lnSpc>
                <a:spcPct val="100000"/>
              </a:lnSpc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2538" y="0"/>
            <a:ext cx="2898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42" tIns="47123" rIns="94242" bIns="47123" numCol="1" anchor="t" anchorCtr="0" compatLnSpc="1">
            <a:prstTxWarp prst="textNoShape">
              <a:avLst/>
            </a:prstTxWarp>
          </a:bodyPr>
          <a:lstStyle>
            <a:lvl1pPr algn="r" defTabSz="941955">
              <a:lnSpc>
                <a:spcPct val="100000"/>
              </a:lnSpc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9450" y="741363"/>
            <a:ext cx="5341938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9925" y="4689475"/>
            <a:ext cx="535305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42" tIns="47123" rIns="94242" bIns="47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00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42" tIns="47123" rIns="94242" bIns="47123" numCol="1" anchor="b" anchorCtr="0" compatLnSpc="1">
            <a:prstTxWarp prst="textNoShape">
              <a:avLst/>
            </a:prstTxWarp>
          </a:bodyPr>
          <a:lstStyle>
            <a:lvl1pPr algn="l" defTabSz="941955">
              <a:lnSpc>
                <a:spcPct val="100000"/>
              </a:lnSpc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2538" y="9369425"/>
            <a:ext cx="2898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42" tIns="47123" rIns="94242" bIns="47123" numCol="1" anchor="b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72109528-15D2-4F57-B19C-9E6CC17A56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10885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8A9532-22D0-49CE-922D-BDFD751289B2}" type="slidenum">
              <a:rPr lang="en-US" altLang="zh-TW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794125" y="9372600"/>
            <a:ext cx="28971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97" tIns="45199" rIns="90397" bIns="45199" anchor="b"/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38CF30-2B31-4EDC-B2A7-144474639457}" type="slidenum">
              <a:rPr lang="en-US" altLang="zh-TW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4686300"/>
            <a:ext cx="5354638" cy="44402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39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8DAA34-F927-483B-B97D-4D6419687AA6}" type="slidenum">
              <a:rPr lang="en-US" altLang="zh-TW"/>
              <a:pPr algn="r" eaLnBrk="1" hangingPunct="1"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6559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D3FCDA-335E-4193-A04B-A4AA7DE51C08}" type="slidenum">
              <a:rPr lang="en-US" altLang="zh-TW"/>
              <a:pPr algn="r" eaLnBrk="1" hangingPunct="1">
                <a:spcBef>
                  <a:spcPct val="0"/>
                </a:spcBef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126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1465A-E9C7-469A-8886-F71B74A1B268}" type="slidenum">
              <a:rPr lang="en-US" altLang="zh-TW"/>
              <a:pPr algn="r" eaLnBrk="1" hangingPunct="1">
                <a:spcBef>
                  <a:spcPct val="0"/>
                </a:spcBef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7582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69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144198-A686-40BE-84BD-E027CD416D99}" type="slidenum">
              <a:rPr lang="en-US" altLang="zh-TW"/>
              <a:pPr algn="r" eaLnBrk="1" hangingPunct="1">
                <a:spcBef>
                  <a:spcPct val="0"/>
                </a:spcBef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9793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9F6348-5854-496F-86DA-EF04B89EFA9E}" type="slidenum">
              <a:rPr lang="en-US" altLang="zh-TW"/>
              <a:pPr algn="r" eaLnBrk="1" hangingPunct="1">
                <a:spcBef>
                  <a:spcPct val="0"/>
                </a:spcBef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0209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90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BF220F-5CBB-44B1-B11D-B80331B3A396}" type="slidenum">
              <a:rPr lang="en-US" altLang="zh-TW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6226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341E7-4FF6-49BB-B6FF-4D075F610E62}" type="slidenum">
              <a:rPr lang="en-US" altLang="zh-TW"/>
              <a:pPr algn="r" eaLnBrk="1" hangingPunct="1">
                <a:spcBef>
                  <a:spcPct val="0"/>
                </a:spcBef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141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310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61E765-2F35-4435-8FF4-99BE422B5E4A}" type="slidenum">
              <a:rPr lang="en-US" altLang="zh-TW"/>
              <a:pPr algn="r" eaLnBrk="1" hangingPunct="1">
                <a:spcBef>
                  <a:spcPct val="0"/>
                </a:spcBef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4499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8AE34F-231B-4A0D-9EBA-306B75BE2C5C}" type="slidenum">
              <a:rPr lang="en-US" altLang="zh-TW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794125" y="9372600"/>
            <a:ext cx="28971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97" tIns="45199" rIns="90397" bIns="45199" anchor="b"/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D217E9-851E-44D7-B8B6-AB2D36CE2CEB}" type="slidenum">
              <a:rPr lang="en-US" altLang="zh-TW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4686300"/>
            <a:ext cx="5354638" cy="44402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10F5BC-D7AC-4B70-9111-0257DA71661A}" type="slidenum">
              <a:rPr lang="en-US" altLang="zh-TW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7000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C35DD-1860-4C49-A79F-78EAC4065124}" type="slidenum">
              <a:rPr lang="en-US" altLang="zh-TW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7855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187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D97018-14E4-485A-9D56-57E98A639889}" type="slidenum">
              <a:rPr lang="en-US" altLang="zh-TW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968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198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912016-F249-4996-B17C-085BECAC9DF1}" type="slidenum">
              <a:rPr lang="en-US" altLang="zh-TW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7996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9BE81D-A59F-4FD1-A490-CCA1913A756A}" type="slidenum">
              <a:rPr lang="en-US" altLang="zh-TW"/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3119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57160A-BED8-4133-B485-034A8C8350B1}" type="slidenum">
              <a:rPr lang="en-US" altLang="zh-TW"/>
              <a:pPr algn="r" eaLnBrk="1" hangingPunct="1"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7729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6600" indent="-282575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06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088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113" indent="-227013" algn="l" defTabSz="9001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03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75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47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1913" indent="-227013" defTabSz="9001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80BA17-0DEA-4970-B5DB-E9A9E24CFFE2}" type="slidenum">
              <a:rPr lang="en-US" altLang="zh-TW"/>
              <a:pPr algn="r" eaLnBrk="1" hangingPunct="1"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490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22225" y="19050"/>
            <a:ext cx="1577975" cy="457200"/>
            <a:chOff x="-23" y="-17"/>
            <a:chExt cx="917" cy="288"/>
          </a:xfrm>
        </p:grpSpPr>
        <p:sp>
          <p:nvSpPr>
            <p:cNvPr id="5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-23" y="-17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0"/>
            <p:cNvSpPr>
              <a:spLocks/>
            </p:cNvSpPr>
            <p:nvPr userDrawn="1"/>
          </p:nvSpPr>
          <p:spPr bwMode="auto">
            <a:xfrm>
              <a:off x="705" y="61"/>
              <a:ext cx="175" cy="146"/>
            </a:xfrm>
            <a:custGeom>
              <a:avLst/>
              <a:gdLst>
                <a:gd name="T0" fmla="*/ 0 w 526"/>
                <a:gd name="T1" fmla="*/ 0 h 294"/>
                <a:gd name="T2" fmla="*/ 0 w 526"/>
                <a:gd name="T3" fmla="*/ 0 h 294"/>
                <a:gd name="T4" fmla="*/ 0 w 526"/>
                <a:gd name="T5" fmla="*/ 0 h 294"/>
                <a:gd name="T6" fmla="*/ 0 w 526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" h="294">
                  <a:moveTo>
                    <a:pt x="526" y="0"/>
                  </a:moveTo>
                  <a:lnTo>
                    <a:pt x="0" y="139"/>
                  </a:lnTo>
                  <a:lnTo>
                    <a:pt x="276" y="29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1"/>
            <p:cNvSpPr>
              <a:spLocks/>
            </p:cNvSpPr>
            <p:nvPr userDrawn="1"/>
          </p:nvSpPr>
          <p:spPr bwMode="auto">
            <a:xfrm>
              <a:off x="486" y="-13"/>
              <a:ext cx="362" cy="270"/>
            </a:xfrm>
            <a:custGeom>
              <a:avLst/>
              <a:gdLst>
                <a:gd name="T0" fmla="*/ 0 w 1087"/>
                <a:gd name="T1" fmla="*/ 1 h 540"/>
                <a:gd name="T2" fmla="*/ 0 w 1087"/>
                <a:gd name="T3" fmla="*/ 1 h 540"/>
                <a:gd name="T4" fmla="*/ 0 w 1087"/>
                <a:gd name="T5" fmla="*/ 1 h 540"/>
                <a:gd name="T6" fmla="*/ 0 w 1087"/>
                <a:gd name="T7" fmla="*/ 1 h 540"/>
                <a:gd name="T8" fmla="*/ 0 w 1087"/>
                <a:gd name="T9" fmla="*/ 1 h 540"/>
                <a:gd name="T10" fmla="*/ 0 w 1087"/>
                <a:gd name="T11" fmla="*/ 1 h 540"/>
                <a:gd name="T12" fmla="*/ 0 w 1087"/>
                <a:gd name="T13" fmla="*/ 1 h 540"/>
                <a:gd name="T14" fmla="*/ 0 w 1087"/>
                <a:gd name="T15" fmla="*/ 1 h 540"/>
                <a:gd name="T16" fmla="*/ 0 w 1087"/>
                <a:gd name="T17" fmla="*/ 1 h 540"/>
                <a:gd name="T18" fmla="*/ 0 w 1087"/>
                <a:gd name="T19" fmla="*/ 1 h 540"/>
                <a:gd name="T20" fmla="*/ 0 w 1087"/>
                <a:gd name="T21" fmla="*/ 1 h 540"/>
                <a:gd name="T22" fmla="*/ 0 w 1087"/>
                <a:gd name="T23" fmla="*/ 1 h 540"/>
                <a:gd name="T24" fmla="*/ 0 w 1087"/>
                <a:gd name="T25" fmla="*/ 1 h 540"/>
                <a:gd name="T26" fmla="*/ 0 w 1087"/>
                <a:gd name="T27" fmla="*/ 1 h 540"/>
                <a:gd name="T28" fmla="*/ 0 w 1087"/>
                <a:gd name="T29" fmla="*/ 1 h 540"/>
                <a:gd name="T30" fmla="*/ 0 w 1087"/>
                <a:gd name="T31" fmla="*/ 1 h 540"/>
                <a:gd name="T32" fmla="*/ 0 w 1087"/>
                <a:gd name="T33" fmla="*/ 1 h 540"/>
                <a:gd name="T34" fmla="*/ 0 w 1087"/>
                <a:gd name="T35" fmla="*/ 1 h 540"/>
                <a:gd name="T36" fmla="*/ 0 w 1087"/>
                <a:gd name="T37" fmla="*/ 1 h 540"/>
                <a:gd name="T38" fmla="*/ 0 w 1087"/>
                <a:gd name="T39" fmla="*/ 1 h 540"/>
                <a:gd name="T40" fmla="*/ 0 w 1087"/>
                <a:gd name="T41" fmla="*/ 1 h 540"/>
                <a:gd name="T42" fmla="*/ 0 w 1087"/>
                <a:gd name="T43" fmla="*/ 1 h 540"/>
                <a:gd name="T44" fmla="*/ 0 w 1087"/>
                <a:gd name="T45" fmla="*/ 1 h 540"/>
                <a:gd name="T46" fmla="*/ 0 w 1087"/>
                <a:gd name="T47" fmla="*/ 1 h 540"/>
                <a:gd name="T48" fmla="*/ 0 w 1087"/>
                <a:gd name="T49" fmla="*/ 1 h 540"/>
                <a:gd name="T50" fmla="*/ 0 w 1087"/>
                <a:gd name="T51" fmla="*/ 1 h 540"/>
                <a:gd name="T52" fmla="*/ 0 w 1087"/>
                <a:gd name="T53" fmla="*/ 1 h 540"/>
                <a:gd name="T54" fmla="*/ 0 w 1087"/>
                <a:gd name="T55" fmla="*/ 1 h 540"/>
                <a:gd name="T56" fmla="*/ 0 w 1087"/>
                <a:gd name="T57" fmla="*/ 1 h 540"/>
                <a:gd name="T58" fmla="*/ 0 w 1087"/>
                <a:gd name="T59" fmla="*/ 1 h 540"/>
                <a:gd name="T60" fmla="*/ 0 w 1087"/>
                <a:gd name="T61" fmla="*/ 1 h 540"/>
                <a:gd name="T62" fmla="*/ 0 w 1087"/>
                <a:gd name="T63" fmla="*/ 1 h 540"/>
                <a:gd name="T64" fmla="*/ 0 w 1087"/>
                <a:gd name="T65" fmla="*/ 1 h 540"/>
                <a:gd name="T66" fmla="*/ 0 w 1087"/>
                <a:gd name="T67" fmla="*/ 0 h 540"/>
                <a:gd name="T68" fmla="*/ 0 w 1087"/>
                <a:gd name="T69" fmla="*/ 0 h 540"/>
                <a:gd name="T70" fmla="*/ 0 w 1087"/>
                <a:gd name="T71" fmla="*/ 1 h 540"/>
                <a:gd name="T72" fmla="*/ 0 w 1087"/>
                <a:gd name="T73" fmla="*/ 1 h 540"/>
                <a:gd name="T74" fmla="*/ 0 w 1087"/>
                <a:gd name="T75" fmla="*/ 1 h 540"/>
                <a:gd name="T76" fmla="*/ 0 w 1087"/>
                <a:gd name="T77" fmla="*/ 1 h 5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7" h="540">
                  <a:moveTo>
                    <a:pt x="676" y="456"/>
                  </a:moveTo>
                  <a:lnTo>
                    <a:pt x="610" y="456"/>
                  </a:lnTo>
                  <a:lnTo>
                    <a:pt x="583" y="450"/>
                  </a:lnTo>
                  <a:lnTo>
                    <a:pt x="554" y="446"/>
                  </a:lnTo>
                  <a:lnTo>
                    <a:pt x="530" y="438"/>
                  </a:lnTo>
                  <a:lnTo>
                    <a:pt x="506" y="428"/>
                  </a:lnTo>
                  <a:lnTo>
                    <a:pt x="484" y="418"/>
                  </a:lnTo>
                  <a:lnTo>
                    <a:pt x="464" y="407"/>
                  </a:lnTo>
                  <a:lnTo>
                    <a:pt x="446" y="394"/>
                  </a:lnTo>
                  <a:lnTo>
                    <a:pt x="431" y="380"/>
                  </a:lnTo>
                  <a:lnTo>
                    <a:pt x="418" y="366"/>
                  </a:lnTo>
                  <a:lnTo>
                    <a:pt x="410" y="350"/>
                  </a:lnTo>
                  <a:lnTo>
                    <a:pt x="403" y="333"/>
                  </a:lnTo>
                  <a:lnTo>
                    <a:pt x="399" y="318"/>
                  </a:lnTo>
                  <a:lnTo>
                    <a:pt x="399" y="299"/>
                  </a:lnTo>
                  <a:lnTo>
                    <a:pt x="403" y="282"/>
                  </a:lnTo>
                  <a:lnTo>
                    <a:pt x="410" y="263"/>
                  </a:lnTo>
                  <a:lnTo>
                    <a:pt x="421" y="246"/>
                  </a:lnTo>
                  <a:lnTo>
                    <a:pt x="433" y="228"/>
                  </a:lnTo>
                  <a:lnTo>
                    <a:pt x="451" y="211"/>
                  </a:lnTo>
                  <a:lnTo>
                    <a:pt x="473" y="191"/>
                  </a:lnTo>
                  <a:lnTo>
                    <a:pt x="502" y="176"/>
                  </a:lnTo>
                  <a:lnTo>
                    <a:pt x="531" y="160"/>
                  </a:lnTo>
                  <a:lnTo>
                    <a:pt x="568" y="145"/>
                  </a:lnTo>
                  <a:lnTo>
                    <a:pt x="608" y="130"/>
                  </a:lnTo>
                  <a:lnTo>
                    <a:pt x="653" y="120"/>
                  </a:lnTo>
                  <a:lnTo>
                    <a:pt x="701" y="104"/>
                  </a:lnTo>
                  <a:lnTo>
                    <a:pt x="757" y="93"/>
                  </a:lnTo>
                  <a:lnTo>
                    <a:pt x="819" y="85"/>
                  </a:lnTo>
                  <a:lnTo>
                    <a:pt x="885" y="78"/>
                  </a:lnTo>
                  <a:lnTo>
                    <a:pt x="955" y="72"/>
                  </a:lnTo>
                  <a:lnTo>
                    <a:pt x="1032" y="67"/>
                  </a:lnTo>
                  <a:lnTo>
                    <a:pt x="1037" y="64"/>
                  </a:lnTo>
                  <a:lnTo>
                    <a:pt x="1087" y="0"/>
                  </a:lnTo>
                  <a:lnTo>
                    <a:pt x="476" y="0"/>
                  </a:lnTo>
                  <a:lnTo>
                    <a:pt x="0" y="540"/>
                  </a:lnTo>
                  <a:lnTo>
                    <a:pt x="604" y="540"/>
                  </a:lnTo>
                  <a:lnTo>
                    <a:pt x="683" y="453"/>
                  </a:lnTo>
                  <a:lnTo>
                    <a:pt x="676" y="456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/>
            <p:cNvSpPr>
              <a:spLocks/>
            </p:cNvSpPr>
            <p:nvPr userDrawn="1"/>
          </p:nvSpPr>
          <p:spPr bwMode="auto">
            <a:xfrm>
              <a:off x="-19" y="-13"/>
              <a:ext cx="637" cy="269"/>
            </a:xfrm>
            <a:custGeom>
              <a:avLst/>
              <a:gdLst>
                <a:gd name="T0" fmla="*/ 0 w 1909"/>
                <a:gd name="T1" fmla="*/ 0 h 539"/>
                <a:gd name="T2" fmla="*/ 0 w 1909"/>
                <a:gd name="T3" fmla="*/ 0 h 539"/>
                <a:gd name="T4" fmla="*/ 0 w 1909"/>
                <a:gd name="T5" fmla="*/ 0 h 539"/>
                <a:gd name="T6" fmla="*/ 0 w 1909"/>
                <a:gd name="T7" fmla="*/ 0 h 539"/>
                <a:gd name="T8" fmla="*/ 0 w 1909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" h="539">
                  <a:moveTo>
                    <a:pt x="1431" y="539"/>
                  </a:moveTo>
                  <a:lnTo>
                    <a:pt x="1909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1431" y="539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auto">
            <a:xfrm>
              <a:off x="47" y="41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zh-TW" altLang="en-US" sz="160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經濟部</a:t>
              </a:r>
              <a:endParaRPr lang="zh-TW" altLang="en-US" sz="160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88950" y="3286125"/>
            <a:ext cx="8890000" cy="71438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>
              <a:lnSpc>
                <a:spcPct val="100000"/>
              </a:lnSpc>
              <a:defRPr/>
            </a:pPr>
            <a:endParaRPr lang="zh-TW" altLang="en-US" b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7654925" y="44450"/>
            <a:ext cx="2338388" cy="503238"/>
            <a:chOff x="4774" y="192"/>
            <a:chExt cx="1360" cy="360"/>
          </a:xfrm>
        </p:grpSpPr>
        <p:pic>
          <p:nvPicPr>
            <p:cNvPr id="12" name="Picture 14" descr="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92"/>
              <a:ext cx="36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066" y="413"/>
              <a:ext cx="106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620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defTabSz="7620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defTabSz="7620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defTabSz="7620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defTabSz="7620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defTabSz="762000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defTabSz="762000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defTabSz="762000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defTabSz="762000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defRPr/>
              </a:pPr>
              <a:r>
                <a:rPr kumimoji="0" lang="zh-TW" altLang="en-US" sz="120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瞭解．關心．服務．尊重</a:t>
              </a:r>
            </a:p>
          </p:txBody>
        </p:sp>
      </p:grpSp>
      <p:sp>
        <p:nvSpPr>
          <p:cNvPr id="60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3602"/>
            <a:ext cx="8420100" cy="1109663"/>
          </a:xfrm>
        </p:spPr>
        <p:txBody>
          <a:bodyPr/>
          <a:lstStyle>
            <a:lvl1pPr algn="ctr">
              <a:defRPr sz="3600"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lang="zh-TW" altLang="en-US" noProof="0" dirty="0"/>
              <a:t>按</a:t>
            </a:r>
            <a:r>
              <a:rPr lang="zh-TW" altLang="en-US" noProof="0" dirty="0" smtClean="0"/>
              <a:t>一下以編輯母片標題樣式</a:t>
            </a:r>
            <a:endParaRPr lang="zh-TW" altLang="en-US" noProof="0" dirty="0"/>
          </a:p>
        </p:txBody>
      </p:sp>
      <p:sp>
        <p:nvSpPr>
          <p:cNvPr id="604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89042"/>
            <a:ext cx="6934200" cy="1633537"/>
          </a:xfrm>
        </p:spPr>
        <p:txBody>
          <a:bodyPr/>
          <a:lstStyle>
            <a:lvl1pPr marL="0" indent="0" algn="ctr">
              <a:buFontTx/>
              <a:buNone/>
              <a:defRPr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D172-314B-4EBA-A41F-18740EB4ED14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0644-CC38-44CE-8718-A22F7E43FD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561795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AB73-B6D7-40B8-8288-B3BAC6639928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204BF-B451-4571-A71E-C6334C5052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801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4550" y="333377"/>
            <a:ext cx="2228850" cy="5832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000" y="333377"/>
            <a:ext cx="6534150" cy="5832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77BA-595A-464C-A42E-61668EDA980B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A53E-766B-4D6B-AB51-5FCF7CE237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497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33377"/>
            <a:ext cx="89154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08000" y="1341438"/>
            <a:ext cx="4381501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1899" y="1341438"/>
            <a:ext cx="4381501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C242-8595-4B4E-AD79-05652E566D13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046ED-FC50-44A1-B4FC-31643B7ABF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0239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33377"/>
            <a:ext cx="89154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8000" y="1341438"/>
            <a:ext cx="8915400" cy="482441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0BED-0665-42D8-9E3E-D8B4DE1FEEA6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AED7-AB8A-4270-9C89-7F29B21893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334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7777-9481-48CF-BEAE-2CCA62FCDC6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8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24751-EC34-4522-A747-F272F103048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1227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6D54-F2E5-4617-8F70-FCDD0D745BB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934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E2355-49C4-4D1F-B63D-43B7B8CA896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421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65EC-2931-42F8-A4C7-7411A3D115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643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972" y="87108"/>
            <a:ext cx="5868275" cy="559572"/>
          </a:xfrm>
          <a:noFill/>
        </p:spPr>
        <p:txBody>
          <a:bodyPr/>
          <a:lstStyle>
            <a:lvl1pPr>
              <a:defRPr sz="3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1"/>
          </p:nvPr>
        </p:nvSpPr>
        <p:spPr>
          <a:xfrm>
            <a:off x="467790" y="902142"/>
            <a:ext cx="8970433" cy="56002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F911-9A7E-4A3E-B398-FDAAE34D594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5722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000" y="1340768"/>
            <a:ext cx="8915400" cy="5256584"/>
          </a:xfrm>
        </p:spPr>
        <p:txBody>
          <a:bodyPr/>
          <a:lstStyle>
            <a:lvl1pPr marL="174625" indent="-174625">
              <a:defRPr>
                <a:latin typeface="微軟正黑體"/>
                <a:ea typeface="微軟正黑體"/>
                <a:cs typeface="微軟正黑體"/>
              </a:defRPr>
            </a:lvl1pPr>
            <a:lvl2pPr marL="363538" indent="-188913">
              <a:defRPr>
                <a:latin typeface="微軟正黑體"/>
                <a:ea typeface="微軟正黑體"/>
                <a:cs typeface="微軟正黑體"/>
              </a:defRPr>
            </a:lvl2pPr>
            <a:lvl3pPr marL="536575" indent="-173038">
              <a:defRPr>
                <a:latin typeface="微軟正黑體"/>
                <a:ea typeface="微軟正黑體"/>
                <a:cs typeface="微軟正黑體"/>
              </a:defRPr>
            </a:lvl3pPr>
            <a:lvl4pPr marL="711200" indent="-174625">
              <a:defRPr>
                <a:latin typeface="微軟正黑體"/>
                <a:ea typeface="微軟正黑體"/>
                <a:cs typeface="微軟正黑體"/>
              </a:defRPr>
            </a:lvl4pPr>
            <a:lvl5pPr marL="900113" indent="-188913">
              <a:defRPr>
                <a:latin typeface="微軟正黑體"/>
                <a:ea typeface="微軟正黑體"/>
                <a:cs typeface="微軟正黑體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4F74-3BA1-41AC-957E-44E4435B0802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CD98E-A58C-40B1-B01C-D2BEFFE81F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3646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4286-7AC1-4940-B2E6-BF858C5EB55F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DCC5-9B80-4D75-939A-A4023394A3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8694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000" y="1341438"/>
            <a:ext cx="4381501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1899" y="1341438"/>
            <a:ext cx="4381501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7C84-D666-4B57-B787-A15BB7A7A7F2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8D55-6EE0-4C97-82C6-377DB11395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562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D6E1-F011-4833-BAD8-4BC2ACD8F498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4261-0183-4679-9B49-C18EBED289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2415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ADCC-E41E-46DB-B446-D0C86469C2C3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FFE0-4354-4B8C-9176-DC1E19258D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759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6AED-593A-4409-B8B0-2F42FF7278A5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1BE0-34F7-4B0D-9AD9-2425F18927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9172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360F-AFC5-46A9-A8BD-EC3948F5E3D4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FE67-606F-4FC5-8F8C-0456059010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3160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C163-288E-42EC-A26C-27639A704954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A4A8-1803-416F-A93F-86E6D0E92E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771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 noChangeAspect="1"/>
          </p:cNvGrpSpPr>
          <p:nvPr userDrawn="1"/>
        </p:nvGrpSpPr>
        <p:grpSpPr bwMode="auto">
          <a:xfrm>
            <a:off x="22225" y="19050"/>
            <a:ext cx="1577975" cy="457200"/>
            <a:chOff x="-23" y="-17"/>
            <a:chExt cx="917" cy="288"/>
          </a:xfrm>
        </p:grpSpPr>
        <p:sp>
          <p:nvSpPr>
            <p:cNvPr id="1035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-23" y="-17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0"/>
            <p:cNvSpPr>
              <a:spLocks/>
            </p:cNvSpPr>
            <p:nvPr userDrawn="1"/>
          </p:nvSpPr>
          <p:spPr bwMode="auto">
            <a:xfrm>
              <a:off x="705" y="61"/>
              <a:ext cx="175" cy="146"/>
            </a:xfrm>
            <a:custGeom>
              <a:avLst/>
              <a:gdLst>
                <a:gd name="T0" fmla="*/ 0 w 526"/>
                <a:gd name="T1" fmla="*/ 0 h 294"/>
                <a:gd name="T2" fmla="*/ 0 w 526"/>
                <a:gd name="T3" fmla="*/ 0 h 294"/>
                <a:gd name="T4" fmla="*/ 0 w 526"/>
                <a:gd name="T5" fmla="*/ 0 h 294"/>
                <a:gd name="T6" fmla="*/ 0 w 526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" h="294">
                  <a:moveTo>
                    <a:pt x="526" y="0"/>
                  </a:moveTo>
                  <a:lnTo>
                    <a:pt x="0" y="139"/>
                  </a:lnTo>
                  <a:lnTo>
                    <a:pt x="276" y="29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21"/>
            <p:cNvSpPr>
              <a:spLocks/>
            </p:cNvSpPr>
            <p:nvPr userDrawn="1"/>
          </p:nvSpPr>
          <p:spPr bwMode="auto">
            <a:xfrm>
              <a:off x="486" y="-13"/>
              <a:ext cx="362" cy="270"/>
            </a:xfrm>
            <a:custGeom>
              <a:avLst/>
              <a:gdLst>
                <a:gd name="T0" fmla="*/ 0 w 1087"/>
                <a:gd name="T1" fmla="*/ 1 h 540"/>
                <a:gd name="T2" fmla="*/ 0 w 1087"/>
                <a:gd name="T3" fmla="*/ 1 h 540"/>
                <a:gd name="T4" fmla="*/ 0 w 1087"/>
                <a:gd name="T5" fmla="*/ 1 h 540"/>
                <a:gd name="T6" fmla="*/ 0 w 1087"/>
                <a:gd name="T7" fmla="*/ 1 h 540"/>
                <a:gd name="T8" fmla="*/ 0 w 1087"/>
                <a:gd name="T9" fmla="*/ 1 h 540"/>
                <a:gd name="T10" fmla="*/ 0 w 1087"/>
                <a:gd name="T11" fmla="*/ 1 h 540"/>
                <a:gd name="T12" fmla="*/ 0 w 1087"/>
                <a:gd name="T13" fmla="*/ 1 h 540"/>
                <a:gd name="T14" fmla="*/ 0 w 1087"/>
                <a:gd name="T15" fmla="*/ 1 h 540"/>
                <a:gd name="T16" fmla="*/ 0 w 1087"/>
                <a:gd name="T17" fmla="*/ 1 h 540"/>
                <a:gd name="T18" fmla="*/ 0 w 1087"/>
                <a:gd name="T19" fmla="*/ 1 h 540"/>
                <a:gd name="T20" fmla="*/ 0 w 1087"/>
                <a:gd name="T21" fmla="*/ 1 h 540"/>
                <a:gd name="T22" fmla="*/ 0 w 1087"/>
                <a:gd name="T23" fmla="*/ 1 h 540"/>
                <a:gd name="T24" fmla="*/ 0 w 1087"/>
                <a:gd name="T25" fmla="*/ 1 h 540"/>
                <a:gd name="T26" fmla="*/ 0 w 1087"/>
                <a:gd name="T27" fmla="*/ 1 h 540"/>
                <a:gd name="T28" fmla="*/ 0 w 1087"/>
                <a:gd name="T29" fmla="*/ 1 h 540"/>
                <a:gd name="T30" fmla="*/ 0 w 1087"/>
                <a:gd name="T31" fmla="*/ 1 h 540"/>
                <a:gd name="T32" fmla="*/ 0 w 1087"/>
                <a:gd name="T33" fmla="*/ 1 h 540"/>
                <a:gd name="T34" fmla="*/ 0 w 1087"/>
                <a:gd name="T35" fmla="*/ 1 h 540"/>
                <a:gd name="T36" fmla="*/ 0 w 1087"/>
                <a:gd name="T37" fmla="*/ 1 h 540"/>
                <a:gd name="T38" fmla="*/ 0 w 1087"/>
                <a:gd name="T39" fmla="*/ 1 h 540"/>
                <a:gd name="T40" fmla="*/ 0 w 1087"/>
                <a:gd name="T41" fmla="*/ 1 h 540"/>
                <a:gd name="T42" fmla="*/ 0 w 1087"/>
                <a:gd name="T43" fmla="*/ 1 h 540"/>
                <a:gd name="T44" fmla="*/ 0 w 1087"/>
                <a:gd name="T45" fmla="*/ 1 h 540"/>
                <a:gd name="T46" fmla="*/ 0 w 1087"/>
                <a:gd name="T47" fmla="*/ 1 h 540"/>
                <a:gd name="T48" fmla="*/ 0 w 1087"/>
                <a:gd name="T49" fmla="*/ 1 h 540"/>
                <a:gd name="T50" fmla="*/ 0 w 1087"/>
                <a:gd name="T51" fmla="*/ 1 h 540"/>
                <a:gd name="T52" fmla="*/ 0 w 1087"/>
                <a:gd name="T53" fmla="*/ 1 h 540"/>
                <a:gd name="T54" fmla="*/ 0 w 1087"/>
                <a:gd name="T55" fmla="*/ 1 h 540"/>
                <a:gd name="T56" fmla="*/ 0 w 1087"/>
                <a:gd name="T57" fmla="*/ 1 h 540"/>
                <a:gd name="T58" fmla="*/ 0 w 1087"/>
                <a:gd name="T59" fmla="*/ 1 h 540"/>
                <a:gd name="T60" fmla="*/ 0 w 1087"/>
                <a:gd name="T61" fmla="*/ 1 h 540"/>
                <a:gd name="T62" fmla="*/ 0 w 1087"/>
                <a:gd name="T63" fmla="*/ 1 h 540"/>
                <a:gd name="T64" fmla="*/ 0 w 1087"/>
                <a:gd name="T65" fmla="*/ 1 h 540"/>
                <a:gd name="T66" fmla="*/ 0 w 1087"/>
                <a:gd name="T67" fmla="*/ 0 h 540"/>
                <a:gd name="T68" fmla="*/ 0 w 1087"/>
                <a:gd name="T69" fmla="*/ 0 h 540"/>
                <a:gd name="T70" fmla="*/ 0 w 1087"/>
                <a:gd name="T71" fmla="*/ 1 h 540"/>
                <a:gd name="T72" fmla="*/ 0 w 1087"/>
                <a:gd name="T73" fmla="*/ 1 h 540"/>
                <a:gd name="T74" fmla="*/ 0 w 1087"/>
                <a:gd name="T75" fmla="*/ 1 h 540"/>
                <a:gd name="T76" fmla="*/ 0 w 1087"/>
                <a:gd name="T77" fmla="*/ 1 h 5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7" h="540">
                  <a:moveTo>
                    <a:pt x="676" y="456"/>
                  </a:moveTo>
                  <a:lnTo>
                    <a:pt x="610" y="456"/>
                  </a:lnTo>
                  <a:lnTo>
                    <a:pt x="583" y="450"/>
                  </a:lnTo>
                  <a:lnTo>
                    <a:pt x="554" y="446"/>
                  </a:lnTo>
                  <a:lnTo>
                    <a:pt x="530" y="438"/>
                  </a:lnTo>
                  <a:lnTo>
                    <a:pt x="506" y="428"/>
                  </a:lnTo>
                  <a:lnTo>
                    <a:pt x="484" y="418"/>
                  </a:lnTo>
                  <a:lnTo>
                    <a:pt x="464" y="407"/>
                  </a:lnTo>
                  <a:lnTo>
                    <a:pt x="446" y="394"/>
                  </a:lnTo>
                  <a:lnTo>
                    <a:pt x="431" y="380"/>
                  </a:lnTo>
                  <a:lnTo>
                    <a:pt x="418" y="366"/>
                  </a:lnTo>
                  <a:lnTo>
                    <a:pt x="410" y="350"/>
                  </a:lnTo>
                  <a:lnTo>
                    <a:pt x="403" y="333"/>
                  </a:lnTo>
                  <a:lnTo>
                    <a:pt x="399" y="318"/>
                  </a:lnTo>
                  <a:lnTo>
                    <a:pt x="399" y="299"/>
                  </a:lnTo>
                  <a:lnTo>
                    <a:pt x="403" y="282"/>
                  </a:lnTo>
                  <a:lnTo>
                    <a:pt x="410" y="263"/>
                  </a:lnTo>
                  <a:lnTo>
                    <a:pt x="421" y="246"/>
                  </a:lnTo>
                  <a:lnTo>
                    <a:pt x="433" y="228"/>
                  </a:lnTo>
                  <a:lnTo>
                    <a:pt x="451" y="211"/>
                  </a:lnTo>
                  <a:lnTo>
                    <a:pt x="473" y="191"/>
                  </a:lnTo>
                  <a:lnTo>
                    <a:pt x="502" y="176"/>
                  </a:lnTo>
                  <a:lnTo>
                    <a:pt x="531" y="160"/>
                  </a:lnTo>
                  <a:lnTo>
                    <a:pt x="568" y="145"/>
                  </a:lnTo>
                  <a:lnTo>
                    <a:pt x="608" y="130"/>
                  </a:lnTo>
                  <a:lnTo>
                    <a:pt x="653" y="120"/>
                  </a:lnTo>
                  <a:lnTo>
                    <a:pt x="701" y="104"/>
                  </a:lnTo>
                  <a:lnTo>
                    <a:pt x="757" y="93"/>
                  </a:lnTo>
                  <a:lnTo>
                    <a:pt x="819" y="85"/>
                  </a:lnTo>
                  <a:lnTo>
                    <a:pt x="885" y="78"/>
                  </a:lnTo>
                  <a:lnTo>
                    <a:pt x="955" y="72"/>
                  </a:lnTo>
                  <a:lnTo>
                    <a:pt x="1032" y="67"/>
                  </a:lnTo>
                  <a:lnTo>
                    <a:pt x="1037" y="64"/>
                  </a:lnTo>
                  <a:lnTo>
                    <a:pt x="1087" y="0"/>
                  </a:lnTo>
                  <a:lnTo>
                    <a:pt x="476" y="0"/>
                  </a:lnTo>
                  <a:lnTo>
                    <a:pt x="0" y="540"/>
                  </a:lnTo>
                  <a:lnTo>
                    <a:pt x="604" y="540"/>
                  </a:lnTo>
                  <a:lnTo>
                    <a:pt x="683" y="453"/>
                  </a:lnTo>
                  <a:lnTo>
                    <a:pt x="676" y="456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22"/>
            <p:cNvSpPr>
              <a:spLocks/>
            </p:cNvSpPr>
            <p:nvPr userDrawn="1"/>
          </p:nvSpPr>
          <p:spPr bwMode="auto">
            <a:xfrm>
              <a:off x="-19" y="-13"/>
              <a:ext cx="637" cy="269"/>
            </a:xfrm>
            <a:custGeom>
              <a:avLst/>
              <a:gdLst>
                <a:gd name="T0" fmla="*/ 0 w 1909"/>
                <a:gd name="T1" fmla="*/ 0 h 539"/>
                <a:gd name="T2" fmla="*/ 0 w 1909"/>
                <a:gd name="T3" fmla="*/ 0 h 539"/>
                <a:gd name="T4" fmla="*/ 0 w 1909"/>
                <a:gd name="T5" fmla="*/ 0 h 539"/>
                <a:gd name="T6" fmla="*/ 0 w 1909"/>
                <a:gd name="T7" fmla="*/ 0 h 539"/>
                <a:gd name="T8" fmla="*/ 0 w 1909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" h="539">
                  <a:moveTo>
                    <a:pt x="1431" y="539"/>
                  </a:moveTo>
                  <a:lnTo>
                    <a:pt x="1909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1431" y="539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Rectangle 23"/>
            <p:cNvSpPr>
              <a:spLocks noChangeArrowheads="1"/>
            </p:cNvSpPr>
            <p:nvPr userDrawn="1"/>
          </p:nvSpPr>
          <p:spPr bwMode="auto">
            <a:xfrm>
              <a:off x="47" y="41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zh-TW" altLang="en-US" sz="160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經濟部</a:t>
              </a:r>
              <a:endParaRPr lang="zh-TW" altLang="en-US" sz="160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47688"/>
            <a:ext cx="8915400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5"/>
            <a:ext cx="8915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488950" y="1196975"/>
            <a:ext cx="8890000" cy="71438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>
              <a:lnSpc>
                <a:spcPct val="100000"/>
              </a:lnSpc>
              <a:defRPr/>
            </a:pPr>
            <a:endParaRPr lang="zh-TW" altLang="en-US" b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597650"/>
            <a:ext cx="2311400" cy="2603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4BA426-3612-48FD-ADF6-967685E8795D}" type="datetime1">
              <a:rPr lang="zh-TW" altLang="en-US"/>
              <a:pPr>
                <a:defRPr/>
              </a:pPr>
              <a:t>2015/2/4</a:t>
            </a:fld>
            <a:endParaRPr lang="en-US" altLang="zh-TW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597650"/>
            <a:ext cx="3136900" cy="2603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4600" y="6586538"/>
            <a:ext cx="2311400" cy="2603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C851F086-EB23-4BA8-B296-57EEE031511C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3" name="Picture 14" descr="Logo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4450"/>
            <a:ext cx="622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8156575" y="355600"/>
            <a:ext cx="1836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defTabSz="7620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defTabSz="7620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defTabSz="7620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defTabSz="7620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7620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7620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7620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7620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zh-TW" altLang="en-US" sz="120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瞭解．關心．服務．尊重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  <p:sldLayoutId id="2147484955" r:id="rId12"/>
    <p:sldLayoutId id="2147484956" r:id="rId13"/>
    <p:sldLayoutId id="2147484959" r:id="rId14"/>
    <p:sldLayoutId id="2147484960" r:id="rId15"/>
    <p:sldLayoutId id="2147484961" r:id="rId16"/>
    <p:sldLayoutId id="2147484962" r:id="rId17"/>
    <p:sldLayoutId id="2147484963" r:id="rId18"/>
    <p:sldLayoutId id="214748496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微軟正黑體"/>
          <a:ea typeface="微軟正黑體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微軟正黑體" charset="0"/>
          <a:ea typeface="微軟正黑體" charset="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微軟正黑體" charset="0"/>
          <a:ea typeface="微軟正黑體" charset="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微軟正黑體" charset="0"/>
          <a:ea typeface="微軟正黑體" charset="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微軟正黑體" charset="0"/>
          <a:ea typeface="微軟正黑體" charset="0"/>
          <a:cs typeface="微軟正黑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CC00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CC00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CC00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CC0000"/>
          </a:solidFill>
          <a:latin typeface="Times New Roman" pitchFamily="18" charset="0"/>
          <a:ea typeface="標楷體" pitchFamily="65" charset="-12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>
          <a:solidFill>
            <a:srgbClr val="000090"/>
          </a:solidFill>
          <a:latin typeface="微軟正黑體"/>
          <a:ea typeface="微軟正黑體"/>
          <a:cs typeface="微軟正黑體"/>
        </a:defRPr>
      </a:lvl1pPr>
      <a:lvl2pPr marL="363538" indent="-188913" algn="l" rtl="0" eaLnBrk="0" fontAlgn="base" hangingPunct="0">
        <a:spcBef>
          <a:spcPct val="20000"/>
        </a:spcBef>
        <a:spcAft>
          <a:spcPct val="0"/>
        </a:spcAft>
        <a:buChar char="–"/>
        <a:defRPr kumimoji="1" sz="1600" b="1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marL="536575" indent="-173038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marL="711200" indent="-174625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marL="900113" indent="-188913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___4.xls"/><Relationship Id="rId4" Type="http://schemas.openxmlformats.org/officeDocument/2006/relationships/oleObject" Target="../embeddings/Microsoft_Office_Excel_97-2003____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050" y="1700213"/>
            <a:ext cx="9288463" cy="1543050"/>
          </a:xfrm>
        </p:spPr>
        <p:txBody>
          <a:bodyPr/>
          <a:lstStyle/>
          <a:p>
            <a:pPr eaLnBrk="1" hangingPunct="1">
              <a:spcBef>
                <a:spcPts val="4200"/>
              </a:spcBef>
              <a:spcAft>
                <a:spcPct val="50000"/>
              </a:spcAft>
              <a:defRPr/>
            </a:pPr>
            <a:r>
              <a:rPr lang="zh-TW" altLang="en-US" dirty="0">
                <a:solidFill>
                  <a:srgbClr val="000099"/>
                </a:solidFill>
                <a:latin typeface="+mn-ea"/>
                <a:ea typeface="+mn-ea"/>
                <a:cs typeface="Tahoma" charset="0"/>
              </a:rPr>
              <a:t>「網路智慧新臺灣政策白皮書</a:t>
            </a:r>
            <a:r>
              <a:rPr lang="en-US" altLang="zh-TW" dirty="0">
                <a:solidFill>
                  <a:srgbClr val="000099"/>
                </a:solidFill>
                <a:latin typeface="+mn-ea"/>
                <a:ea typeface="+mn-ea"/>
                <a:cs typeface="Tahoma" charset="0"/>
              </a:rPr>
              <a:t>-</a:t>
            </a:r>
            <a:r>
              <a:rPr lang="zh-TW" altLang="en-US" dirty="0">
                <a:solidFill>
                  <a:srgbClr val="000099"/>
                </a:solidFill>
                <a:latin typeface="+mn-ea"/>
                <a:ea typeface="+mn-ea"/>
                <a:cs typeface="Tahoma" charset="0"/>
              </a:rPr>
              <a:t>網路經濟分組」</a:t>
            </a:r>
            <a:r>
              <a:rPr lang="en-US" altLang="zh-TW" dirty="0">
                <a:solidFill>
                  <a:srgbClr val="000099"/>
                </a:solidFill>
                <a:latin typeface="+mn-ea"/>
                <a:ea typeface="+mn-ea"/>
                <a:cs typeface="Tahoma" charset="0"/>
              </a:rPr>
              <a:t/>
            </a:r>
            <a:br>
              <a:rPr lang="en-US" altLang="zh-TW" dirty="0">
                <a:solidFill>
                  <a:srgbClr val="000099"/>
                </a:solidFill>
                <a:latin typeface="+mn-ea"/>
                <a:ea typeface="+mn-ea"/>
                <a:cs typeface="Tahoma" charset="0"/>
              </a:rPr>
            </a:br>
            <a:r>
              <a:rPr lang="zh-TW" altLang="en-US" sz="4800" dirty="0">
                <a:solidFill>
                  <a:srgbClr val="FF0000"/>
                </a:solidFill>
                <a:latin typeface="Times New Roman" charset="0"/>
                <a:ea typeface="標楷體" charset="0"/>
                <a:cs typeface="標楷體" charset="0"/>
              </a:rPr>
              <a:t>電子商務</a:t>
            </a:r>
            <a:r>
              <a:rPr lang="zh-TW" altLang="en-US" sz="4800" dirty="0">
                <a:solidFill>
                  <a:schemeClr val="tx1"/>
                </a:solidFill>
                <a:latin typeface="Times New Roman" charset="0"/>
                <a:ea typeface="標楷體" charset="0"/>
                <a:cs typeface="標楷體" charset="0"/>
              </a:rPr>
              <a:t>子</a:t>
            </a:r>
            <a:r>
              <a:rPr lang="zh-TW" altLang="en-US" sz="4800" dirty="0">
                <a:solidFill>
                  <a:srgbClr val="000000"/>
                </a:solidFill>
                <a:latin typeface="Times New Roman" charset="0"/>
                <a:ea typeface="標楷體" charset="0"/>
                <a:cs typeface="標楷體" charset="0"/>
              </a:rPr>
              <a:t>題</a:t>
            </a:r>
          </a:p>
        </p:txBody>
      </p:sp>
      <p:sp>
        <p:nvSpPr>
          <p:cNvPr id="56323" name="子標題 1"/>
          <p:cNvSpPr>
            <a:spLocks noGrp="1"/>
          </p:cNvSpPr>
          <p:nvPr>
            <p:ph type="subTitle" idx="1"/>
          </p:nvPr>
        </p:nvSpPr>
        <p:spPr>
          <a:xfrm>
            <a:off x="1485900" y="3789363"/>
            <a:ext cx="6934200" cy="1633537"/>
          </a:xfrm>
        </p:spPr>
        <p:txBody>
          <a:bodyPr/>
          <a:lstStyle/>
          <a:p>
            <a:r>
              <a:rPr lang="zh-TW" altLang="en-US" sz="2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主辦單位：商業司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三、國內現況與檢討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臺灣電子商務市場結構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(2/2)</a:t>
            </a:r>
            <a:endParaRPr lang="zh-TW" altLang="en-US" sz="2400" smtClean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>
          <a:xfrm>
            <a:off x="508000" y="1341438"/>
            <a:ext cx="8915400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按業種、商品區分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27B4C3E-F19D-4078-9C51-AC5DF3A6467A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488950" y="1773238"/>
          <a:ext cx="8929688" cy="4022727"/>
        </p:xfrm>
        <a:graphic>
          <a:graphicData uri="http://schemas.openxmlformats.org/drawingml/2006/table">
            <a:tbl>
              <a:tblPr/>
              <a:tblGrid>
                <a:gridCol w="285750"/>
                <a:gridCol w="1931988"/>
                <a:gridCol w="4051300"/>
                <a:gridCol w="2660650"/>
              </a:tblGrid>
              <a:tr h="284161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6" marR="91446" marT="45714" marB="4571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類別</a:t>
                      </a:r>
                    </a:p>
                  </a:txBody>
                  <a:tcPr marL="91446" marR="91446" marT="45714" marB="4571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例舉知名網站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41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垂直電商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綜合平臺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754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旅遊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易遊網、易飛網、東南旅遊網、雄獅旅遊網、燦星網等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票務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寬宏售票、年代售票、華納威秀、高鐵、臺鐵、兩廳院等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書籍雜誌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博客來、金石堂、誠品等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4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服飾配件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Lativ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、東京著衣、天藍小舖、衣芙日系、天母嚴選、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ZIP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O’Ringo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林果良品皮鞋等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177800" indent="-177800"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Yahoo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奇摩購物中心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PChome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24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小時購物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MOMO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購物網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PayEasy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、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UDN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GOHAPPY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、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7net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大買家、森森 、東森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O2O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業者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(Gomaji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Groupon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17 Life..)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……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更多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5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美容保健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小舖、屈臣氏網路商店、康是美、粉刺達人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艾莎古薩、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NARUKO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牛爾、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ERH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安全醫美保養品、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FG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美妝購物等</a:t>
                      </a:r>
                      <a:endParaRPr kumimoji="1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41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6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資訊電子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燦坤快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、順發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3C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購物網等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737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7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其他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66466" marR="99699" marT="35994" marB="35994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MUJI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無印良品、不囉唆賣場、卡滋爆米花、臺北濱江、雙人徐等生活類、食品類電商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45" marR="91445" marT="45710" marB="4571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44488" y="5661025"/>
            <a:ext cx="2447925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kern="0" dirty="0">
                <a:latin typeface="+mn-lt"/>
                <a:ea typeface="微軟正黑體" pitchFamily="34" charset="-120"/>
              </a:rPr>
              <a:t>資料來源：</a:t>
            </a:r>
            <a:r>
              <a:rPr kumimoji="0" lang="en-US" altLang="zh-TW" sz="1200" kern="0" dirty="0">
                <a:latin typeface="+mn-lt"/>
                <a:ea typeface="微軟正黑體" pitchFamily="34" charset="-120"/>
              </a:rPr>
              <a:t>MIC</a:t>
            </a:r>
            <a:r>
              <a:rPr kumimoji="0" lang="zh-TW" altLang="en-US" sz="1200" kern="0" dirty="0">
                <a:latin typeface="+mn-lt"/>
                <a:ea typeface="微軟正黑體" pitchFamily="34" charset="-120"/>
              </a:rPr>
              <a:t>，</a:t>
            </a:r>
            <a:r>
              <a:rPr kumimoji="0" lang="en-US" altLang="zh-TW" sz="1200" kern="0" dirty="0">
                <a:latin typeface="+mn-lt"/>
                <a:ea typeface="微軟正黑體" pitchFamily="34" charset="-120"/>
              </a:rPr>
              <a:t>2014</a:t>
            </a:r>
            <a:r>
              <a:rPr kumimoji="0" lang="zh-TW" altLang="en-US" sz="1200" kern="0" dirty="0">
                <a:latin typeface="+mn-lt"/>
                <a:ea typeface="微軟正黑體" pitchFamily="34" charset="-120"/>
              </a:rPr>
              <a:t>年</a:t>
            </a:r>
            <a:r>
              <a:rPr kumimoji="0" lang="en-US" altLang="zh-TW" sz="1200" kern="0" dirty="0">
                <a:latin typeface="+mn-lt"/>
                <a:ea typeface="微軟正黑體" pitchFamily="34" charset="-120"/>
              </a:rPr>
              <a:t>11</a:t>
            </a:r>
            <a:r>
              <a:rPr kumimoji="0" lang="zh-TW" altLang="en-US" sz="1200" kern="0" dirty="0">
                <a:latin typeface="+mn-lt"/>
                <a:ea typeface="微軟正黑體" pitchFamily="34" charset="-120"/>
              </a:rPr>
              <a:t>月</a:t>
            </a:r>
          </a:p>
        </p:txBody>
      </p:sp>
      <p:sp>
        <p:nvSpPr>
          <p:cNvPr id="10" name="矩形 9"/>
          <p:cNvSpPr/>
          <p:nvPr/>
        </p:nvSpPr>
        <p:spPr>
          <a:xfrm>
            <a:off x="415925" y="5983288"/>
            <a:ext cx="89439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kumimoji="0" lang="zh-TW" altLang="en-US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臺灣電子商務除了較為人熟知的綜合型平臺外，亦包含多元類型的垂直型電商業者中如旅遊類、票務類、書籍雜誌、服飾配件、資訊電子類等，產品服務充滿高度異質性，並在各自領域皆具有一定的影響力</a:t>
            </a:r>
            <a:endParaRPr kumimoji="0" lang="en-US" altLang="zh-TW" sz="1600" kern="0" dirty="0">
              <a:solidFill>
                <a:srgbClr val="0000FF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5423" name="文字方塊 2"/>
          <p:cNvSpPr txBox="1">
            <a:spLocks noChangeArrowheads="1"/>
          </p:cNvSpPr>
          <p:nvPr/>
        </p:nvSpPr>
        <p:spPr bwMode="auto">
          <a:xfrm>
            <a:off x="3584575" y="1412875"/>
            <a:ext cx="3313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latin typeface="+mn-lt"/>
                <a:ea typeface="微軟正黑體" pitchFamily="34" charset="-120"/>
              </a:rPr>
              <a:t>垂直電商之經營類別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三、國內現況與檢討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積極協助臺灣電子商務產業跨境發展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0FB50F-DC97-4655-9EE1-D3ABFFE72872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64" name="群組 3"/>
          <p:cNvGrpSpPr>
            <a:grpSpLocks/>
          </p:cNvGrpSpPr>
          <p:nvPr/>
        </p:nvGrpSpPr>
        <p:grpSpPr bwMode="auto">
          <a:xfrm>
            <a:off x="920750" y="1481138"/>
            <a:ext cx="8108950" cy="4684712"/>
            <a:chOff x="920552" y="1481786"/>
            <a:chExt cx="8109530" cy="4683518"/>
          </a:xfrm>
        </p:grpSpPr>
        <p:sp>
          <p:nvSpPr>
            <p:cNvPr id="7" name="圓角矩形 6"/>
            <p:cNvSpPr/>
            <p:nvPr/>
          </p:nvSpPr>
          <p:spPr>
            <a:xfrm>
              <a:off x="920552" y="3498908"/>
              <a:ext cx="1595254" cy="2666396"/>
            </a:xfrm>
            <a:prstGeom prst="roundRect">
              <a:avLst>
                <a:gd name="adj" fmla="val 6168"/>
              </a:avLst>
            </a:prstGeom>
            <a:solidFill>
              <a:srgbClr val="00206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00000"/>
                </a:lnSpc>
                <a:defRPr/>
              </a:pPr>
              <a:r>
                <a:rPr lang="zh-TW" altLang="en-US" sz="1800" dirty="0">
                  <a:ea typeface="微軟正黑體" pitchFamily="34" charset="-120"/>
                  <a:cs typeface="Times New Roman" pitchFamily="18" charset="0"/>
                </a:rPr>
                <a:t>積極洽簽經濟合作協定，將電子商務納為合作重點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581196" y="3498984"/>
              <a:ext cx="6447299" cy="2664734"/>
            </a:xfrm>
            <a:prstGeom prst="roundRect">
              <a:avLst>
                <a:gd name="adj" fmla="val 2059"/>
              </a:avLst>
            </a:prstGeom>
            <a:solidFill>
              <a:srgbClr val="D0D8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00000"/>
                </a:lnSpc>
                <a:defRPr/>
              </a:pP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我國於</a:t>
              </a:r>
              <a:r>
                <a:rPr lang="en-US" altLang="zh-TW" sz="1800">
                  <a:solidFill>
                    <a:schemeClr val="tx1"/>
                  </a:solidFill>
                  <a:cs typeface="Times New Roman" charset="0"/>
                </a:rPr>
                <a:t>2013</a:t>
              </a: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年分別與紐西蘭、日本、新加坡簽署經濟合作協定，電子商務都是其中重要的合作項目之一。</a:t>
              </a:r>
              <a:endParaRPr lang="en-US" altLang="zh-TW" sz="1800">
                <a:solidFill>
                  <a:schemeClr val="tx1"/>
                </a:solidFill>
                <a:cs typeface="Times New Roman" charset="0"/>
              </a:endParaRPr>
            </a:p>
            <a:p>
              <a:pPr algn="just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2013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年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7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月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10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日，臺紐西蘭簽署經濟合作協定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(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簡稱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ANZTEC)</a:t>
              </a:r>
            </a:p>
            <a:p>
              <a:pPr algn="just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2013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年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11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月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5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日，臺日簽署「電子商務合作協議」</a:t>
              </a:r>
            </a:p>
            <a:p>
              <a:pPr algn="just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2013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年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11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月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7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日，臺星簽署「臺星經濟夥伴協定」 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(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簡稱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ASTEP )</a:t>
              </a:r>
            </a:p>
            <a:p>
              <a:pPr algn="just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zh-TW" altLang="en-US" sz="1800">
                  <a:solidFill>
                    <a:srgbClr val="FF0000"/>
                  </a:solidFill>
                  <a:ea typeface="微軟正黑體" charset="0"/>
                  <a:cs typeface="微軟正黑體" charset="0"/>
                </a:rPr>
                <a:t>目前持續協商，未來擬洽簽的經濟合作協定：</a:t>
              </a:r>
              <a:r>
                <a:rPr lang="en-US" altLang="zh-TW" sz="1800">
                  <a:solidFill>
                    <a:srgbClr val="FF0000"/>
                  </a:solidFill>
                  <a:cs typeface="Times New Roman" charset="0"/>
                </a:rPr>
                <a:t>TPP</a:t>
              </a:r>
              <a:r>
                <a:rPr lang="zh-TW" altLang="en-US" sz="1800">
                  <a:solidFill>
                    <a:srgbClr val="FF0000"/>
                  </a:solidFill>
                  <a:ea typeface="微軟正黑體" charset="0"/>
                  <a:cs typeface="微軟正黑體" charset="0"/>
                </a:rPr>
                <a:t>、</a:t>
              </a:r>
              <a:r>
                <a:rPr lang="en-US" altLang="zh-TW" sz="1800">
                  <a:solidFill>
                    <a:srgbClr val="FF0000"/>
                  </a:solidFill>
                  <a:cs typeface="Times New Roman" charset="0"/>
                </a:rPr>
                <a:t>RECP</a:t>
              </a:r>
              <a:r>
                <a:rPr lang="zh-TW" altLang="en-US" sz="1800">
                  <a:solidFill>
                    <a:srgbClr val="FF0000"/>
                  </a:solidFill>
                  <a:ea typeface="微軟正黑體" charset="0"/>
                  <a:cs typeface="微軟正黑體" charset="0"/>
                </a:rPr>
                <a:t>、</a:t>
              </a:r>
              <a:r>
                <a:rPr lang="en-US" altLang="zh-TW" sz="1800">
                  <a:solidFill>
                    <a:srgbClr val="FF0000"/>
                  </a:solidFill>
                  <a:cs typeface="Times New Roman" charset="0"/>
                </a:rPr>
                <a:t>TiSA</a:t>
              </a:r>
              <a:r>
                <a:rPr lang="zh-TW" altLang="en-US" sz="1800">
                  <a:solidFill>
                    <a:srgbClr val="FF0000"/>
                  </a:solidFill>
                  <a:ea typeface="微軟正黑體" charset="0"/>
                  <a:cs typeface="微軟正黑體" charset="0"/>
                </a:rPr>
                <a:t>、臺菲等。</a:t>
              </a:r>
              <a:endParaRPr lang="en-US" altLang="zh-TW" sz="1800">
                <a:solidFill>
                  <a:srgbClr val="FF0000"/>
                </a:solidFill>
                <a:cs typeface="Times New Roman" charset="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920552" y="1481786"/>
              <a:ext cx="1595254" cy="1801098"/>
            </a:xfrm>
            <a:prstGeom prst="roundRect">
              <a:avLst>
                <a:gd name="adj" fmla="val 4418"/>
              </a:avLst>
            </a:prstGeom>
            <a:solidFill>
              <a:srgbClr val="00206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zh-TW" altLang="en-US" sz="1800" dirty="0">
                  <a:ea typeface="微軟正黑體" pitchFamily="34" charset="-120"/>
                  <a:cs typeface="Times New Roman" pitchFamily="18" charset="0"/>
                </a:rPr>
                <a:t>發展境外電子商務市場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2581196" y="1481786"/>
              <a:ext cx="6448886" cy="1799766"/>
            </a:xfrm>
            <a:prstGeom prst="roundRect">
              <a:avLst>
                <a:gd name="adj" fmla="val 4221"/>
              </a:avLst>
            </a:prstGeom>
            <a:solidFill>
              <a:srgbClr val="D0D8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algn="just">
                <a:buFont typeface="Arial" charset="0"/>
                <a:buChar char="•"/>
                <a:defRPr/>
              </a:pP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自</a:t>
              </a:r>
              <a:r>
                <a:rPr lang="en-US" altLang="zh-TW" sz="1800">
                  <a:solidFill>
                    <a:schemeClr val="tx1"/>
                  </a:solidFill>
                  <a:cs typeface="Times New Roman" charset="0"/>
                </a:rPr>
                <a:t>2010</a:t>
              </a: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年起至</a:t>
              </a:r>
              <a:r>
                <a:rPr lang="en-US" altLang="zh-TW" sz="1800">
                  <a:solidFill>
                    <a:schemeClr val="tx1"/>
                  </a:solidFill>
                  <a:cs typeface="Times New Roman" charset="0"/>
                </a:rPr>
                <a:t>2014</a:t>
              </a: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年止，協助我國電子商務業者發展中國大陸、馬來西亞、菲律賓等華文市場，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共促成平台橋接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7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案、協助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658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家業者跨境上架銷售、同時與中國大陸協商網站連通與</a:t>
              </a:r>
              <a:r>
                <a:rPr lang="en-US" altLang="zh-TW" sz="1800">
                  <a:solidFill>
                    <a:srgbClr val="0000CC"/>
                  </a:solidFill>
                  <a:cs typeface="Times New Roman" charset="0"/>
                </a:rPr>
                <a:t>ICP</a:t>
              </a:r>
              <a:r>
                <a:rPr lang="zh-TW" altLang="en-US" sz="1800">
                  <a:solidFill>
                    <a:srgbClr val="0000CC"/>
                  </a:solidFill>
                  <a:ea typeface="微軟正黑體" charset="0"/>
                  <a:cs typeface="微軟正黑體" charset="0"/>
                </a:rPr>
                <a:t>臺資持股優惠</a:t>
              </a:r>
              <a:r>
                <a:rPr lang="zh-TW" altLang="en-US" sz="1800">
                  <a:solidFill>
                    <a:schemeClr val="tx1"/>
                  </a:solidFill>
                  <a:ea typeface="微軟正黑體" charset="0"/>
                  <a:cs typeface="微軟正黑體" charset="0"/>
                </a:rPr>
                <a:t>，帶動業者跨境機會。</a:t>
              </a:r>
              <a:endParaRPr lang="en-US" altLang="zh-TW" sz="1800">
                <a:solidFill>
                  <a:schemeClr val="tx1"/>
                </a:solidFill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>
            <a:spLocks noChangeArrowheads="1"/>
          </p:cNvSpPr>
          <p:nvPr/>
        </p:nvSpPr>
        <p:spPr bwMode="auto">
          <a:xfrm>
            <a:off x="8913813" y="1300163"/>
            <a:ext cx="647700" cy="5256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00"/>
              </a:gs>
              <a:gs pos="100000">
                <a:srgbClr val="5E47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rPr>
              <a:t>活絡電子商務新經濟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5400000">
            <a:off x="-2885281" y="423068"/>
            <a:ext cx="5759450" cy="6443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0" y="10800"/>
                </a:moveTo>
                <a:cubicBezTo>
                  <a:pt x="10740" y="10766"/>
                  <a:pt x="10766" y="10740"/>
                  <a:pt x="10800" y="10740"/>
                </a:cubicBezTo>
                <a:cubicBezTo>
                  <a:pt x="10833" y="10739"/>
                  <a:pt x="10859" y="10766"/>
                  <a:pt x="1086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0" y="10800"/>
                </a:lnTo>
                <a:close/>
              </a:path>
            </a:pathLst>
          </a:custGeom>
          <a:solidFill>
            <a:srgbClr val="8BB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微軟正黑體" pitchFamily="34" charset="-12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5400000">
            <a:off x="-2466181" y="1604169"/>
            <a:ext cx="4916487" cy="4010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0" y="10800"/>
                </a:moveTo>
                <a:cubicBezTo>
                  <a:pt x="10740" y="10766"/>
                  <a:pt x="10766" y="10740"/>
                  <a:pt x="10800" y="10740"/>
                </a:cubicBezTo>
                <a:cubicBezTo>
                  <a:pt x="10833" y="10739"/>
                  <a:pt x="10859" y="10766"/>
                  <a:pt x="1086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0" y="10800"/>
                </a:lnTo>
                <a:close/>
              </a:path>
            </a:pathLst>
          </a:custGeom>
          <a:gradFill rotWithShape="0">
            <a:gsLst>
              <a:gs pos="0">
                <a:srgbClr val="8BBC00"/>
              </a:gs>
              <a:gs pos="100000">
                <a:srgbClr val="4057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微軟正黑體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790575" y="1320800"/>
            <a:ext cx="8051800" cy="1150938"/>
          </a:xfrm>
          <a:prstGeom prst="rightArrow">
            <a:avLst>
              <a:gd name="adj1" fmla="val 73767"/>
              <a:gd name="adj2" fmla="val 36472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040063" y="1550988"/>
            <a:ext cx="5275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3366"/>
                </a:solidFill>
                <a:latin typeface="+mn-lt"/>
                <a:ea typeface="微軟正黑體" pitchFamily="34" charset="-120"/>
              </a:rPr>
              <a:t>因應電子商務發展需求，放寬相關金流、物流或法規等限制，以靈活政策與試行機制，使台灣成為外商設點或投資的基地。</a:t>
            </a:r>
            <a:endParaRPr lang="ko-KR" altLang="en-US" sz="1600" dirty="0">
              <a:solidFill>
                <a:srgbClr val="003366"/>
              </a:solidFill>
              <a:latin typeface="+mn-lt"/>
              <a:ea typeface="+mn-ea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715963" y="1704975"/>
            <a:ext cx="2201862" cy="7191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ko-K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1.</a:t>
            </a: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健全環境原則</a:t>
            </a:r>
            <a:endParaRPr lang="ko-KR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790575" y="4416425"/>
            <a:ext cx="8051800" cy="1152525"/>
          </a:xfrm>
          <a:prstGeom prst="rightArrow">
            <a:avLst>
              <a:gd name="adj1" fmla="val 73767"/>
              <a:gd name="adj2" fmla="val 36472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790575" y="3408363"/>
            <a:ext cx="8051800" cy="1152525"/>
          </a:xfrm>
          <a:prstGeom prst="rightArrow">
            <a:avLst>
              <a:gd name="adj1" fmla="val 73767"/>
              <a:gd name="adj2" fmla="val 36472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790575" y="5445125"/>
            <a:ext cx="8051800" cy="1152525"/>
          </a:xfrm>
          <a:prstGeom prst="rightArrow">
            <a:avLst>
              <a:gd name="adj1" fmla="val 73767"/>
              <a:gd name="adj2" fmla="val 36472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711200" y="3767138"/>
            <a:ext cx="2201863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ko-K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3.</a:t>
            </a: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多元創新原則</a:t>
            </a:r>
            <a:endParaRPr lang="ko-KR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704850" y="4775200"/>
            <a:ext cx="2201863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latinLnBrk="1">
              <a:lnSpc>
                <a:spcPct val="100000"/>
              </a:lnSpc>
              <a:defRPr/>
            </a:pPr>
            <a:r>
              <a:rPr lang="ko-KR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ko-K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軟正黑體" pitchFamily="34" charset="-120"/>
              </a:rPr>
              <a:t>4.</a:t>
            </a:r>
            <a:r>
              <a:rPr lang="zh-TW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軟正黑體" pitchFamily="34" charset="-120"/>
              </a:rPr>
              <a:t>產業電子商務化原則</a:t>
            </a:r>
            <a:endParaRPr lang="ko-KR" altLang="en-US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15963" y="5783263"/>
            <a:ext cx="2201862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ko-K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5.</a:t>
            </a: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國際參與原則</a:t>
            </a:r>
            <a:endParaRPr lang="ko-KR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790575" y="2400300"/>
            <a:ext cx="8051800" cy="1152525"/>
          </a:xfrm>
          <a:prstGeom prst="rightArrow">
            <a:avLst>
              <a:gd name="adj1" fmla="val 73767"/>
              <a:gd name="adj2" fmla="val 36472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67599" name="Rectangle 23"/>
          <p:cNvSpPr>
            <a:spLocks noChangeArrowheads="1"/>
          </p:cNvSpPr>
          <p:nvPr/>
        </p:nvSpPr>
        <p:spPr bwMode="auto">
          <a:xfrm>
            <a:off x="3135313" y="2616200"/>
            <a:ext cx="5275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3366"/>
                </a:solidFill>
                <a:latin typeface="Times New Roman" panose="02020603050405020304" pitchFamily="18" charset="0"/>
              </a:rPr>
              <a:t>透過產學合作培訓符合業界需求人才，引入境外電子商務專才、國際化經營高階人才，活化台灣電子商務產業，並鼓勵台灣年輕人及中小企業透過網路創業，創造就業機會。</a:t>
            </a:r>
            <a:endParaRPr lang="ko-KR" altLang="en-US" sz="1600">
              <a:solidFill>
                <a:srgbClr val="003366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7600" name="Rectangle 23"/>
          <p:cNvSpPr>
            <a:spLocks noChangeArrowheads="1"/>
          </p:cNvSpPr>
          <p:nvPr/>
        </p:nvSpPr>
        <p:spPr bwMode="auto">
          <a:xfrm>
            <a:off x="3135313" y="3632200"/>
            <a:ext cx="5275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3366"/>
                </a:solidFill>
                <a:latin typeface="Times New Roman" panose="02020603050405020304" pitchFamily="18" charset="0"/>
              </a:rPr>
              <a:t>鼓勵電子商務產業應用新技術，發展新的服務模式、激發創新經營策略，提升產業競爭力。</a:t>
            </a:r>
          </a:p>
        </p:txBody>
      </p:sp>
      <p:sp>
        <p:nvSpPr>
          <p:cNvPr id="67601" name="Rectangle 23"/>
          <p:cNvSpPr>
            <a:spLocks noChangeArrowheads="1"/>
          </p:cNvSpPr>
          <p:nvPr/>
        </p:nvSpPr>
        <p:spPr bwMode="auto">
          <a:xfrm>
            <a:off x="3135313" y="4640263"/>
            <a:ext cx="5275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3366"/>
                </a:solidFill>
                <a:latin typeface="Times New Roman" panose="02020603050405020304" pitchFamily="18" charset="0"/>
              </a:rPr>
              <a:t>加強扶持傳統產業電子商務化，鼓勵我國產業全面與電子商務結合，提升競爭力。</a:t>
            </a:r>
          </a:p>
        </p:txBody>
      </p:sp>
      <p:sp>
        <p:nvSpPr>
          <p:cNvPr id="67602" name="Rectangle 23"/>
          <p:cNvSpPr>
            <a:spLocks noChangeArrowheads="1"/>
          </p:cNvSpPr>
          <p:nvPr/>
        </p:nvSpPr>
        <p:spPr bwMode="auto">
          <a:xfrm>
            <a:off x="3135313" y="5673725"/>
            <a:ext cx="5275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3366"/>
                </a:solidFill>
                <a:latin typeface="Times New Roman" panose="02020603050405020304" pitchFamily="18" charset="0"/>
              </a:rPr>
              <a:t>支持及鼓勵跨境經營電子商務發展，透過國際管道進行商務協商，降低電子商務跨境經營障礙，促使台灣商品及服務行銷全球。</a:t>
            </a: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712788" y="2759075"/>
            <a:ext cx="2201862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ko-K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rPr>
              <a:t>創造就業原則</a:t>
            </a:r>
            <a:endParaRPr lang="ko-KR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四、政府作為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發展原則</a:t>
            </a:r>
            <a:endParaRPr lang="zh-TW" altLang="en-US" sz="2400" dirty="0"/>
          </a:p>
        </p:txBody>
      </p:sp>
      <p:sp>
        <p:nvSpPr>
          <p:cNvPr id="6760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D7AE0C-DF19-46F1-B71B-F2C3A2B16ABB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健全環境</a:t>
            </a:r>
            <a:endParaRPr lang="zh-TW" altLang="en-US" dirty="0"/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597650"/>
            <a:ext cx="2311400" cy="260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42D400-98F4-4411-8922-09329EFCA920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88950" y="1311275"/>
            <a:ext cx="480060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建構適合電子商務發展的軟硬環境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微軟正黑體" pitchFamily="34" charset="-120"/>
            </a:endParaRPr>
          </a:p>
        </p:txBody>
      </p:sp>
      <p:grpSp>
        <p:nvGrpSpPr>
          <p:cNvPr id="68613" name="群組 73"/>
          <p:cNvGrpSpPr>
            <a:grpSpLocks/>
          </p:cNvGrpSpPr>
          <p:nvPr/>
        </p:nvGrpSpPr>
        <p:grpSpPr bwMode="auto">
          <a:xfrm>
            <a:off x="200025" y="1341438"/>
            <a:ext cx="360363" cy="360362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7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cxnSp>
        <p:nvCxnSpPr>
          <p:cNvPr id="79" name="直線接點 78"/>
          <p:cNvCxnSpPr/>
          <p:nvPr/>
        </p:nvCxnSpPr>
        <p:spPr>
          <a:xfrm>
            <a:off x="344488" y="1700213"/>
            <a:ext cx="518477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615" name="群組 3"/>
          <p:cNvGrpSpPr>
            <a:grpSpLocks/>
          </p:cNvGrpSpPr>
          <p:nvPr/>
        </p:nvGrpSpPr>
        <p:grpSpPr bwMode="auto">
          <a:xfrm>
            <a:off x="122238" y="1700213"/>
            <a:ext cx="9655174" cy="5202014"/>
            <a:chOff x="-8402" y="1014413"/>
            <a:chExt cx="9957263" cy="5795230"/>
          </a:xfrm>
        </p:grpSpPr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1854543" y="3913035"/>
              <a:ext cx="5865965" cy="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0" rIns="0" anchor="ctr"/>
            <a:lstStyle/>
            <a:p>
              <a:pPr algn="just">
                <a:lnSpc>
                  <a:spcPct val="100000"/>
                </a:lnSpc>
                <a:defRPr/>
              </a:pPr>
              <a:endParaRPr lang="zh-TW" altLang="en-US">
                <a:latin typeface="+mn-lt"/>
                <a:ea typeface="微軟正黑體" pitchFamily="34" charset="-120"/>
              </a:endParaRPr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>
              <a:off x="4899243" y="1196571"/>
              <a:ext cx="0" cy="5401093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0" rIns="0" anchor="ctr"/>
            <a:lstStyle/>
            <a:p>
              <a:pPr algn="just">
                <a:lnSpc>
                  <a:spcPct val="100000"/>
                </a:lnSpc>
                <a:defRPr/>
              </a:pPr>
              <a:endParaRPr lang="zh-TW" altLang="en-US">
                <a:latin typeface="+mn-lt"/>
                <a:ea typeface="微軟正黑體" pitchFamily="34" charset="-120"/>
              </a:endParaRPr>
            </a:p>
          </p:txBody>
        </p:sp>
        <p:pic>
          <p:nvPicPr>
            <p:cNvPr id="686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421" y="3672859"/>
              <a:ext cx="2124074" cy="15938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9" name="文字方塊 82"/>
            <p:cNvSpPr txBox="1">
              <a:spLocks noChangeArrowheads="1"/>
            </p:cNvSpPr>
            <p:nvPr/>
          </p:nvSpPr>
          <p:spPr bwMode="auto">
            <a:xfrm>
              <a:off x="4958637" y="4292600"/>
              <a:ext cx="2736850" cy="158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降低兩岸快遞貨物通關時間及成本，協助臺商建立跨海產業鏈之連結，創造商品迅速進入大陸市場的契機</a:t>
              </a:r>
              <a:r>
                <a:rPr lang="zh-TW" altLang="en-US" sz="1400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。</a:t>
              </a:r>
              <a:endParaRPr lang="zh-TW" altLang="en-US" sz="1400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文字方塊 57"/>
            <p:cNvSpPr txBox="1">
              <a:spLocks noChangeArrowheads="1"/>
            </p:cNvSpPr>
            <p:nvPr/>
          </p:nvSpPr>
          <p:spPr bwMode="auto">
            <a:xfrm>
              <a:off x="4991513" y="3936026"/>
              <a:ext cx="2950179" cy="44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"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建置海運快遞貨物專區</a:t>
              </a:r>
            </a:p>
          </p:txBody>
        </p:sp>
        <p:sp>
          <p:nvSpPr>
            <p:cNvPr id="68621" name="矩形 84"/>
            <p:cNvSpPr>
              <a:spLocks noChangeArrowheads="1"/>
            </p:cNvSpPr>
            <p:nvPr/>
          </p:nvSpPr>
          <p:spPr bwMode="auto">
            <a:xfrm>
              <a:off x="4958637" y="5266709"/>
              <a:ext cx="4953000" cy="154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吸引大陸海空聯運貨物運往臺灣後以空運轉口至歐美各地，促進我國航空及海運產業發展</a:t>
              </a:r>
              <a:r>
                <a:rPr lang="zh-TW" altLang="en-US" sz="1400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。</a:t>
              </a:r>
              <a:endParaRPr lang="en-US" altLang="zh-TW" sz="1400" dirty="0" smtClean="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solidFill>
                    <a:srgbClr val="333399"/>
                  </a:solidFill>
                  <a:latin typeface="Times New Roman" panose="02020603050405020304" pitchFamily="18" charset="0"/>
                </a:rPr>
                <a:t>營造</a:t>
              </a:r>
              <a:r>
                <a:rPr lang="zh-TW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便捷、安全之快遞貨物通關環境，提供自由經濟示範區產業項目</a:t>
              </a:r>
              <a:r>
                <a:rPr lang="en-US" altLang="zh-TW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(</a:t>
              </a:r>
              <a:r>
                <a:rPr lang="zh-TW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如智慧物流、農業加值等</a:t>
              </a:r>
              <a:r>
                <a:rPr lang="en-US" altLang="zh-TW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)</a:t>
              </a:r>
              <a:r>
                <a:rPr lang="zh-TW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高便利、低成本及更安全之通關方式，達到貨暢其流、增加就業、促進經濟發展之願景。</a:t>
              </a:r>
            </a:p>
          </p:txBody>
        </p:sp>
        <p:sp>
          <p:nvSpPr>
            <p:cNvPr id="90" name="文字方塊 57"/>
            <p:cNvSpPr txBox="1">
              <a:spLocks noChangeArrowheads="1"/>
            </p:cNvSpPr>
            <p:nvPr/>
          </p:nvSpPr>
          <p:spPr bwMode="auto">
            <a:xfrm>
              <a:off x="2144475" y="3936026"/>
              <a:ext cx="2953454" cy="44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"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電子商務資訊安全防範</a:t>
              </a:r>
            </a:p>
          </p:txBody>
        </p:sp>
        <p:sp>
          <p:nvSpPr>
            <p:cNvPr id="91" name="文字方塊 57"/>
            <p:cNvSpPr txBox="1">
              <a:spLocks noChangeArrowheads="1"/>
            </p:cNvSpPr>
            <p:nvPr/>
          </p:nvSpPr>
          <p:spPr bwMode="auto">
            <a:xfrm>
              <a:off x="2144475" y="3568171"/>
              <a:ext cx="2951817" cy="44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"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調適電子商務相關法規</a:t>
              </a:r>
            </a:p>
          </p:txBody>
        </p:sp>
        <p:sp>
          <p:nvSpPr>
            <p:cNvPr id="92" name="文字方塊 57"/>
            <p:cNvSpPr txBox="1">
              <a:spLocks noChangeArrowheads="1"/>
            </p:cNvSpPr>
            <p:nvPr/>
          </p:nvSpPr>
          <p:spPr bwMode="auto">
            <a:xfrm>
              <a:off x="4991513" y="3568171"/>
              <a:ext cx="2951816" cy="44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"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電商物流與服務推動</a:t>
              </a:r>
            </a:p>
          </p:txBody>
        </p:sp>
        <p:grpSp>
          <p:nvGrpSpPr>
            <p:cNvPr id="68625" name="群組 4"/>
            <p:cNvGrpSpPr>
              <a:grpSpLocks/>
            </p:cNvGrpSpPr>
            <p:nvPr/>
          </p:nvGrpSpPr>
          <p:grpSpPr bwMode="auto">
            <a:xfrm>
              <a:off x="-8402" y="4319340"/>
              <a:ext cx="2346789" cy="2091518"/>
              <a:chOff x="4668771" y="32208"/>
              <a:chExt cx="5237229" cy="6839889"/>
            </a:xfrm>
          </p:grpSpPr>
          <p:pic>
            <p:nvPicPr>
              <p:cNvPr id="6866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7339" y="724113"/>
                <a:ext cx="5178661" cy="5414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文字方塊 94"/>
              <p:cNvSpPr txBox="1"/>
              <p:nvPr/>
            </p:nvSpPr>
            <p:spPr>
              <a:xfrm>
                <a:off x="6594217" y="33702"/>
                <a:ext cx="1004741" cy="954300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供應商</a:t>
                </a:r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5388529" y="265047"/>
                <a:ext cx="1001087" cy="954300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物流商</a:t>
                </a:r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4950097" y="2393421"/>
                <a:ext cx="1004741" cy="948515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消費者</a:t>
                </a:r>
              </a:p>
            </p:txBody>
          </p:sp>
          <p:sp>
            <p:nvSpPr>
              <p:cNvPr id="98" name="文字方塊 97"/>
              <p:cNvSpPr txBox="1"/>
              <p:nvPr/>
            </p:nvSpPr>
            <p:spPr>
              <a:xfrm>
                <a:off x="5154699" y="5210049"/>
                <a:ext cx="1004741" cy="954296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供應商</a:t>
                </a:r>
              </a:p>
            </p:txBody>
          </p:sp>
          <p:sp>
            <p:nvSpPr>
              <p:cNvPr id="99" name="文字方塊 98"/>
              <p:cNvSpPr txBox="1"/>
              <p:nvPr/>
            </p:nvSpPr>
            <p:spPr>
              <a:xfrm>
                <a:off x="4668771" y="3804626"/>
                <a:ext cx="1004739" cy="948515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消費者</a:t>
                </a:r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6674597" y="5915651"/>
                <a:ext cx="1001087" cy="954296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消費者</a:t>
                </a:r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8369867" y="5441394"/>
                <a:ext cx="1004741" cy="954296"/>
              </a:xfrm>
              <a:prstGeom prst="rect">
                <a:avLst/>
              </a:prstGeom>
              <a:noFill/>
            </p:spPr>
            <p:txBody>
              <a:bodyPr wrap="none" lIns="0" rIns="0">
                <a:spAutoFit/>
              </a:bodyPr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100" dirty="0">
                    <a:latin typeface="+mn-lt"/>
                    <a:ea typeface="微軟正黑體" pitchFamily="34" charset="-120"/>
                  </a:rPr>
                  <a:t>消費者</a:t>
                </a:r>
              </a:p>
            </p:txBody>
          </p:sp>
        </p:grpSp>
        <p:sp>
          <p:nvSpPr>
            <p:cNvPr id="68626" name="文字方塊 101"/>
            <p:cNvSpPr txBox="1">
              <a:spLocks noChangeArrowheads="1"/>
            </p:cNvSpPr>
            <p:nvPr/>
          </p:nvSpPr>
          <p:spPr bwMode="auto">
            <a:xfrm>
              <a:off x="2216150" y="4292600"/>
              <a:ext cx="2590800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研修電子商務安全相關規範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維運電子商務資安服務平台，與警政署介接掌握電商詐騙案件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推動電子商務個資外洩防範措施，實施資安訪查並協助導入資安制度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推動網路交易認證創新應用，並持續擴大推動與國際組織交流</a:t>
              </a:r>
            </a:p>
          </p:txBody>
        </p:sp>
        <p:pic>
          <p:nvPicPr>
            <p:cNvPr id="68627" name="Picture 1" descr="C:\Users\Kaiser\Desktop\logo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8" y="1438275"/>
              <a:ext cx="12700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8" name="文字方塊 103"/>
            <p:cNvSpPr txBox="1">
              <a:spLocks noChangeArrowheads="1"/>
            </p:cNvSpPr>
            <p:nvPr/>
          </p:nvSpPr>
          <p:spPr bwMode="auto">
            <a:xfrm>
              <a:off x="1423988" y="1125538"/>
              <a:ext cx="3313112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透過行政院之虛擬世界法規調適會議，降低或開放不符合電子商務發展的法令限制</a:t>
              </a:r>
            </a:p>
          </p:txBody>
        </p:sp>
        <p:sp>
          <p:nvSpPr>
            <p:cNvPr id="106" name="AutoShape 10"/>
            <p:cNvSpPr>
              <a:spLocks noChangeArrowheads="1"/>
            </p:cNvSpPr>
            <p:nvPr/>
          </p:nvSpPr>
          <p:spPr bwMode="auto">
            <a:xfrm>
              <a:off x="1352085" y="2133892"/>
              <a:ext cx="1368674" cy="863043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r>
                <a:rPr kumimoji="0" lang="zh-TW" altLang="en-US" sz="1200" dirty="0">
                  <a:solidFill>
                    <a:srgbClr val="FFFFFF"/>
                  </a:solidFill>
                  <a:latin typeface="+mn-lt"/>
                  <a:ea typeface="微軟正黑體" pitchFamily="34" charset="-120"/>
                </a:rPr>
                <a:t>商品販售</a:t>
              </a:r>
              <a:r>
                <a:rPr kumimoji="0" lang="en-US" altLang="zh-TW" sz="1200" dirty="0">
                  <a:solidFill>
                    <a:srgbClr val="FFFFFF"/>
                  </a:solidFill>
                  <a:latin typeface="+mn-lt"/>
                  <a:ea typeface="微軟正黑體" pitchFamily="34" charset="-120"/>
                </a:rPr>
                <a:t>/</a:t>
              </a:r>
              <a:r>
                <a:rPr kumimoji="0" lang="zh-TW" altLang="en-US" sz="1200" dirty="0">
                  <a:solidFill>
                    <a:srgbClr val="FFFFFF"/>
                  </a:solidFill>
                  <a:latin typeface="+mn-lt"/>
                  <a:ea typeface="微軟正黑體" pitchFamily="34" charset="-120"/>
                </a:rPr>
                <a:t>服務提供上之限制問題</a:t>
              </a: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108" name="AutoShape 10"/>
            <p:cNvSpPr>
              <a:spLocks noChangeArrowheads="1"/>
            </p:cNvSpPr>
            <p:nvPr/>
          </p:nvSpPr>
          <p:spPr bwMode="auto">
            <a:xfrm>
              <a:off x="2524299" y="1672306"/>
              <a:ext cx="1368674" cy="864811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r>
                <a:rPr kumimoji="0" lang="zh-TW" altLang="en-US" sz="1200" dirty="0">
                  <a:solidFill>
                    <a:srgbClr val="FFFFFF"/>
                  </a:solidFill>
                  <a:latin typeface="+mn-lt"/>
                  <a:ea typeface="微軟正黑體" pitchFamily="34" charset="-120"/>
                </a:rPr>
                <a:t>消費者保護法適用相關問題</a:t>
              </a: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109" name="AutoShape 10"/>
            <p:cNvSpPr>
              <a:spLocks noChangeArrowheads="1"/>
            </p:cNvSpPr>
            <p:nvPr/>
          </p:nvSpPr>
          <p:spPr bwMode="auto">
            <a:xfrm>
              <a:off x="2524299" y="2607859"/>
              <a:ext cx="1368674" cy="864812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just" latinLnBrk="1">
                <a:lnSpc>
                  <a:spcPct val="100000"/>
                </a:lnSpc>
                <a:defRPr/>
              </a:pPr>
              <a:r>
                <a:rPr kumimoji="0" lang="zh-TW" altLang="en-US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商品</a:t>
              </a:r>
              <a:r>
                <a:rPr kumimoji="0" lang="en-US" altLang="zh-TW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/</a:t>
              </a:r>
              <a:r>
                <a:rPr kumimoji="0" lang="zh-TW" altLang="en-US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服務刊登內容</a:t>
              </a:r>
              <a:r>
                <a:rPr kumimoji="0" lang="en-US" altLang="zh-TW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(</a:t>
              </a:r>
              <a:r>
                <a:rPr kumimoji="0" lang="zh-TW" altLang="en-US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廣告</a:t>
              </a:r>
              <a:r>
                <a:rPr kumimoji="0" lang="en-US" altLang="zh-TW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)</a:t>
              </a:r>
              <a:r>
                <a:rPr kumimoji="0" lang="zh-TW" altLang="en-US" sz="12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所受規範問題</a:t>
              </a:r>
              <a:endParaRPr lang="ko-KR" altLang="en-US" sz="1600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11" name="AutoShape 10"/>
            <p:cNvSpPr>
              <a:spLocks noChangeArrowheads="1"/>
            </p:cNvSpPr>
            <p:nvPr/>
          </p:nvSpPr>
          <p:spPr bwMode="auto">
            <a:xfrm>
              <a:off x="3729255" y="2243541"/>
              <a:ext cx="718718" cy="647282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112" name="AutoShape 10"/>
            <p:cNvSpPr>
              <a:spLocks noChangeArrowheads="1"/>
            </p:cNvSpPr>
            <p:nvPr/>
          </p:nvSpPr>
          <p:spPr bwMode="auto">
            <a:xfrm>
              <a:off x="2088812" y="3069446"/>
              <a:ext cx="559912" cy="504031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113" name="AutoShape 10"/>
            <p:cNvSpPr>
              <a:spLocks noChangeArrowheads="1"/>
            </p:cNvSpPr>
            <p:nvPr/>
          </p:nvSpPr>
          <p:spPr bwMode="auto">
            <a:xfrm>
              <a:off x="1496156" y="3212696"/>
              <a:ext cx="640134" cy="576541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sp>
          <p:nvSpPr>
            <p:cNvPr id="114" name="AutoShape 10"/>
            <p:cNvSpPr>
              <a:spLocks noChangeArrowheads="1"/>
            </p:cNvSpPr>
            <p:nvPr/>
          </p:nvSpPr>
          <p:spPr bwMode="auto">
            <a:xfrm>
              <a:off x="3873326" y="1700603"/>
              <a:ext cx="502612" cy="454512"/>
            </a:xfrm>
            <a:prstGeom prst="hexagon">
              <a:avLst>
                <a:gd name="adj" fmla="val 28872"/>
                <a:gd name="vf" fmla="val 115470"/>
              </a:avLst>
            </a:prstGeom>
            <a:solidFill>
              <a:srgbClr val="006666">
                <a:alpha val="50195"/>
              </a:srgbClr>
            </a:solidFill>
            <a:ln w="9525">
              <a:solidFill>
                <a:schemeClr val="accent1">
                  <a:lumMod val="2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just" latinLnBrk="1">
                <a:lnSpc>
                  <a:spcPct val="100000"/>
                </a:lnSpc>
                <a:defRPr/>
              </a:pPr>
              <a:endParaRPr lang="ko-KR" altLang="en-US" sz="1600" dirty="0">
                <a:solidFill>
                  <a:srgbClr val="000000"/>
                </a:solidFill>
                <a:latin typeface="+mn-lt"/>
                <a:ea typeface="Gulim" pitchFamily="34" charset="-127"/>
              </a:endParaRPr>
            </a:p>
          </p:txBody>
        </p:sp>
        <p:grpSp>
          <p:nvGrpSpPr>
            <p:cNvPr id="68636" name="群組 17"/>
            <p:cNvGrpSpPr>
              <a:grpSpLocks/>
            </p:cNvGrpSpPr>
            <p:nvPr/>
          </p:nvGrpSpPr>
          <p:grpSpPr bwMode="auto">
            <a:xfrm>
              <a:off x="6756382" y="1095765"/>
              <a:ext cx="3192479" cy="1964982"/>
              <a:chOff x="4663641" y="3431472"/>
              <a:chExt cx="5225702" cy="3215311"/>
            </a:xfrm>
          </p:grpSpPr>
          <p:sp>
            <p:nvSpPr>
              <p:cNvPr id="147" name="Rectangle 4"/>
              <p:cNvSpPr/>
              <p:nvPr/>
            </p:nvSpPr>
            <p:spPr>
              <a:xfrm>
                <a:off x="4663641" y="3431472"/>
                <a:ext cx="5225702" cy="31658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/>
              <a:lstStyle/>
              <a:p>
                <a:pPr algn="just">
                  <a:lnSpc>
                    <a:spcPct val="100000"/>
                  </a:lnSpc>
                  <a:defRPr/>
                </a:pPr>
                <a:r>
                  <a:rPr lang="zh-TW" altLang="en-US" sz="1600" dirty="0" smtClean="0">
                    <a:solidFill>
                      <a:schemeClr val="tx1"/>
                    </a:solidFill>
                    <a:ea typeface="微軟正黑體" pitchFamily="34" charset="-120"/>
                    <a:cs typeface="Times New Roman" pitchFamily="18" charset="0"/>
                  </a:rPr>
                  <a:t>  跨</a:t>
                </a:r>
                <a:r>
                  <a:rPr lang="zh-TW" altLang="en-US" sz="1600" dirty="0">
                    <a:solidFill>
                      <a:schemeClr val="tx1"/>
                    </a:solidFill>
                    <a:ea typeface="微軟正黑體" pitchFamily="34" charset="-120"/>
                    <a:cs typeface="Times New Roman" pitchFamily="18" charset="0"/>
                  </a:rPr>
                  <a:t>境電商流通物流模式：</a:t>
                </a:r>
              </a:p>
            </p:txBody>
          </p:sp>
          <p:sp>
            <p:nvSpPr>
              <p:cNvPr id="148" name="Oval 5"/>
              <p:cNvSpPr/>
              <p:nvPr/>
            </p:nvSpPr>
            <p:spPr>
              <a:xfrm>
                <a:off x="4963786" y="5245919"/>
                <a:ext cx="576167" cy="5787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just">
                  <a:lnSpc>
                    <a:spcPct val="100000"/>
                  </a:lnSpc>
                  <a:defRPr/>
                </a:pPr>
                <a:endParaRPr lang="zh-TW" altLang="en-US"/>
              </a:p>
            </p:txBody>
          </p:sp>
          <p:pic>
            <p:nvPicPr>
              <p:cNvPr id="68641" name="Picture 4" descr="https://eternalsunshineoftheismind.files.wordpress.com/2013/03/mis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0320" y="4221163"/>
                <a:ext cx="928688" cy="636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Oval 5"/>
              <p:cNvSpPr/>
              <p:nvPr/>
            </p:nvSpPr>
            <p:spPr>
              <a:xfrm>
                <a:off x="7916979" y="5590289"/>
                <a:ext cx="503811" cy="4659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just">
                  <a:lnSpc>
                    <a:spcPct val="100000"/>
                  </a:lnSpc>
                  <a:defRPr/>
                </a:pPr>
                <a:endParaRPr lang="zh-TW" altLang="en-US"/>
              </a:p>
            </p:txBody>
          </p:sp>
          <p:grpSp>
            <p:nvGrpSpPr>
              <p:cNvPr id="68643" name="Group 21"/>
              <p:cNvGrpSpPr>
                <a:grpSpLocks/>
              </p:cNvGrpSpPr>
              <p:nvPr/>
            </p:nvGrpSpPr>
            <p:grpSpPr bwMode="auto">
              <a:xfrm>
                <a:off x="7806308" y="5180013"/>
                <a:ext cx="325437" cy="409575"/>
                <a:chOff x="2580" y="1024"/>
                <a:chExt cx="277" cy="304"/>
              </a:xfrm>
            </p:grpSpPr>
            <p:grpSp>
              <p:nvGrpSpPr>
                <p:cNvPr id="68656" name="Group 22"/>
                <p:cNvGrpSpPr>
                  <a:grpSpLocks/>
                </p:cNvGrpSpPr>
                <p:nvPr/>
              </p:nvGrpSpPr>
              <p:grpSpPr bwMode="auto">
                <a:xfrm>
                  <a:off x="2710" y="1024"/>
                  <a:ext cx="96" cy="94"/>
                  <a:chOff x="2710" y="1024"/>
                  <a:chExt cx="96" cy="94"/>
                </a:xfrm>
              </p:grpSpPr>
              <p:sp>
                <p:nvSpPr>
                  <p:cNvPr id="68665" name="Freeform 23"/>
                  <p:cNvSpPr>
                    <a:spLocks/>
                  </p:cNvSpPr>
                  <p:nvPr/>
                </p:nvSpPr>
                <p:spPr bwMode="auto">
                  <a:xfrm>
                    <a:off x="2710" y="1024"/>
                    <a:ext cx="96" cy="21"/>
                  </a:xfrm>
                  <a:custGeom>
                    <a:avLst/>
                    <a:gdLst>
                      <a:gd name="T0" fmla="*/ 0 w 96"/>
                      <a:gd name="T1" fmla="*/ 0 h 21"/>
                      <a:gd name="T2" fmla="*/ 95 w 96"/>
                      <a:gd name="T3" fmla="*/ 0 h 21"/>
                      <a:gd name="T4" fmla="*/ 95 w 96"/>
                      <a:gd name="T5" fmla="*/ 20 h 21"/>
                      <a:gd name="T6" fmla="*/ 20 w 96"/>
                      <a:gd name="T7" fmla="*/ 20 h 21"/>
                      <a:gd name="T8" fmla="*/ 0 w 96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1"/>
                      <a:gd name="T17" fmla="*/ 96 w 96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1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0"/>
                        </a:lnTo>
                        <a:lnTo>
                          <a:pt x="20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r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8666" name="Freeform 24"/>
                  <p:cNvSpPr>
                    <a:spLocks/>
                  </p:cNvSpPr>
                  <p:nvPr/>
                </p:nvSpPr>
                <p:spPr bwMode="auto">
                  <a:xfrm>
                    <a:off x="2711" y="1063"/>
                    <a:ext cx="95" cy="55"/>
                  </a:xfrm>
                  <a:custGeom>
                    <a:avLst/>
                    <a:gdLst>
                      <a:gd name="T0" fmla="*/ 19 w 95"/>
                      <a:gd name="T1" fmla="*/ 0 h 55"/>
                      <a:gd name="T2" fmla="*/ 94 w 95"/>
                      <a:gd name="T3" fmla="*/ 0 h 55"/>
                      <a:gd name="T4" fmla="*/ 94 w 95"/>
                      <a:gd name="T5" fmla="*/ 17 h 55"/>
                      <a:gd name="T6" fmla="*/ 94 w 95"/>
                      <a:gd name="T7" fmla="*/ 24 h 55"/>
                      <a:gd name="T8" fmla="*/ 93 w 95"/>
                      <a:gd name="T9" fmla="*/ 27 h 55"/>
                      <a:gd name="T10" fmla="*/ 93 w 95"/>
                      <a:gd name="T11" fmla="*/ 29 h 55"/>
                      <a:gd name="T12" fmla="*/ 92 w 95"/>
                      <a:gd name="T13" fmla="*/ 31 h 55"/>
                      <a:gd name="T14" fmla="*/ 91 w 95"/>
                      <a:gd name="T15" fmla="*/ 33 h 55"/>
                      <a:gd name="T16" fmla="*/ 90 w 95"/>
                      <a:gd name="T17" fmla="*/ 35 h 55"/>
                      <a:gd name="T18" fmla="*/ 89 w 95"/>
                      <a:gd name="T19" fmla="*/ 37 h 55"/>
                      <a:gd name="T20" fmla="*/ 88 w 95"/>
                      <a:gd name="T21" fmla="*/ 40 h 55"/>
                      <a:gd name="T22" fmla="*/ 86 w 95"/>
                      <a:gd name="T23" fmla="*/ 42 h 55"/>
                      <a:gd name="T24" fmla="*/ 84 w 95"/>
                      <a:gd name="T25" fmla="*/ 44 h 55"/>
                      <a:gd name="T26" fmla="*/ 82 w 95"/>
                      <a:gd name="T27" fmla="*/ 45 h 55"/>
                      <a:gd name="T28" fmla="*/ 79 w 95"/>
                      <a:gd name="T29" fmla="*/ 47 h 55"/>
                      <a:gd name="T30" fmla="*/ 76 w 95"/>
                      <a:gd name="T31" fmla="*/ 49 h 55"/>
                      <a:gd name="T32" fmla="*/ 75 w 95"/>
                      <a:gd name="T33" fmla="*/ 51 h 55"/>
                      <a:gd name="T34" fmla="*/ 72 w 95"/>
                      <a:gd name="T35" fmla="*/ 51 h 55"/>
                      <a:gd name="T36" fmla="*/ 69 w 95"/>
                      <a:gd name="T37" fmla="*/ 52 h 55"/>
                      <a:gd name="T38" fmla="*/ 65 w 95"/>
                      <a:gd name="T39" fmla="*/ 53 h 55"/>
                      <a:gd name="T40" fmla="*/ 63 w 95"/>
                      <a:gd name="T41" fmla="*/ 53 h 55"/>
                      <a:gd name="T42" fmla="*/ 61 w 95"/>
                      <a:gd name="T43" fmla="*/ 54 h 55"/>
                      <a:gd name="T44" fmla="*/ 58 w 95"/>
                      <a:gd name="T45" fmla="*/ 54 h 55"/>
                      <a:gd name="T46" fmla="*/ 55 w 95"/>
                      <a:gd name="T47" fmla="*/ 54 h 55"/>
                      <a:gd name="T48" fmla="*/ 53 w 95"/>
                      <a:gd name="T49" fmla="*/ 54 h 55"/>
                      <a:gd name="T50" fmla="*/ 49 w 95"/>
                      <a:gd name="T51" fmla="*/ 53 h 55"/>
                      <a:gd name="T52" fmla="*/ 46 w 95"/>
                      <a:gd name="T53" fmla="*/ 53 h 55"/>
                      <a:gd name="T54" fmla="*/ 43 w 95"/>
                      <a:gd name="T55" fmla="*/ 51 h 55"/>
                      <a:gd name="T56" fmla="*/ 40 w 95"/>
                      <a:gd name="T57" fmla="*/ 51 h 55"/>
                      <a:gd name="T58" fmla="*/ 38 w 95"/>
                      <a:gd name="T59" fmla="*/ 50 h 55"/>
                      <a:gd name="T60" fmla="*/ 35 w 95"/>
                      <a:gd name="T61" fmla="*/ 48 h 55"/>
                      <a:gd name="T62" fmla="*/ 33 w 95"/>
                      <a:gd name="T63" fmla="*/ 47 h 55"/>
                      <a:gd name="T64" fmla="*/ 32 w 95"/>
                      <a:gd name="T65" fmla="*/ 46 h 55"/>
                      <a:gd name="T66" fmla="*/ 30 w 95"/>
                      <a:gd name="T67" fmla="*/ 44 h 55"/>
                      <a:gd name="T68" fmla="*/ 29 w 95"/>
                      <a:gd name="T69" fmla="*/ 44 h 55"/>
                      <a:gd name="T70" fmla="*/ 27 w 95"/>
                      <a:gd name="T71" fmla="*/ 41 h 55"/>
                      <a:gd name="T72" fmla="*/ 25 w 95"/>
                      <a:gd name="T73" fmla="*/ 40 h 55"/>
                      <a:gd name="T74" fmla="*/ 24 w 95"/>
                      <a:gd name="T75" fmla="*/ 38 h 55"/>
                      <a:gd name="T76" fmla="*/ 23 w 95"/>
                      <a:gd name="T77" fmla="*/ 37 h 55"/>
                      <a:gd name="T78" fmla="*/ 22 w 95"/>
                      <a:gd name="T79" fmla="*/ 35 h 55"/>
                      <a:gd name="T80" fmla="*/ 21 w 95"/>
                      <a:gd name="T81" fmla="*/ 33 h 55"/>
                      <a:gd name="T82" fmla="*/ 20 w 95"/>
                      <a:gd name="T83" fmla="*/ 31 h 55"/>
                      <a:gd name="T84" fmla="*/ 20 w 95"/>
                      <a:gd name="T85" fmla="*/ 30 h 55"/>
                      <a:gd name="T86" fmla="*/ 19 w 95"/>
                      <a:gd name="T87" fmla="*/ 27 h 55"/>
                      <a:gd name="T88" fmla="*/ 19 w 95"/>
                      <a:gd name="T89" fmla="*/ 24 h 55"/>
                      <a:gd name="T90" fmla="*/ 19 w 95"/>
                      <a:gd name="T91" fmla="*/ 17 h 55"/>
                      <a:gd name="T92" fmla="*/ 0 w 95"/>
                      <a:gd name="T93" fmla="*/ 17 h 55"/>
                      <a:gd name="T94" fmla="*/ 19 w 95"/>
                      <a:gd name="T95" fmla="*/ 0 h 5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95"/>
                      <a:gd name="T145" fmla="*/ 0 h 55"/>
                      <a:gd name="T146" fmla="*/ 95 w 95"/>
                      <a:gd name="T147" fmla="*/ 55 h 55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95" h="55">
                        <a:moveTo>
                          <a:pt x="19" y="0"/>
                        </a:moveTo>
                        <a:lnTo>
                          <a:pt x="94" y="0"/>
                        </a:lnTo>
                        <a:lnTo>
                          <a:pt x="94" y="17"/>
                        </a:lnTo>
                        <a:lnTo>
                          <a:pt x="94" y="24"/>
                        </a:lnTo>
                        <a:lnTo>
                          <a:pt x="93" y="27"/>
                        </a:lnTo>
                        <a:lnTo>
                          <a:pt x="93" y="29"/>
                        </a:lnTo>
                        <a:lnTo>
                          <a:pt x="92" y="31"/>
                        </a:lnTo>
                        <a:lnTo>
                          <a:pt x="91" y="33"/>
                        </a:lnTo>
                        <a:lnTo>
                          <a:pt x="90" y="35"/>
                        </a:lnTo>
                        <a:lnTo>
                          <a:pt x="89" y="37"/>
                        </a:lnTo>
                        <a:lnTo>
                          <a:pt x="88" y="40"/>
                        </a:lnTo>
                        <a:lnTo>
                          <a:pt x="86" y="42"/>
                        </a:lnTo>
                        <a:lnTo>
                          <a:pt x="84" y="44"/>
                        </a:lnTo>
                        <a:lnTo>
                          <a:pt x="82" y="45"/>
                        </a:lnTo>
                        <a:lnTo>
                          <a:pt x="79" y="47"/>
                        </a:lnTo>
                        <a:lnTo>
                          <a:pt x="76" y="49"/>
                        </a:lnTo>
                        <a:lnTo>
                          <a:pt x="75" y="51"/>
                        </a:lnTo>
                        <a:lnTo>
                          <a:pt x="72" y="51"/>
                        </a:lnTo>
                        <a:lnTo>
                          <a:pt x="69" y="52"/>
                        </a:lnTo>
                        <a:lnTo>
                          <a:pt x="65" y="53"/>
                        </a:lnTo>
                        <a:lnTo>
                          <a:pt x="63" y="53"/>
                        </a:lnTo>
                        <a:lnTo>
                          <a:pt x="61" y="54"/>
                        </a:lnTo>
                        <a:lnTo>
                          <a:pt x="58" y="54"/>
                        </a:lnTo>
                        <a:lnTo>
                          <a:pt x="55" y="54"/>
                        </a:lnTo>
                        <a:lnTo>
                          <a:pt x="53" y="54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3" y="51"/>
                        </a:lnTo>
                        <a:lnTo>
                          <a:pt x="40" y="51"/>
                        </a:lnTo>
                        <a:lnTo>
                          <a:pt x="38" y="50"/>
                        </a:lnTo>
                        <a:lnTo>
                          <a:pt x="35" y="48"/>
                        </a:lnTo>
                        <a:lnTo>
                          <a:pt x="33" y="47"/>
                        </a:lnTo>
                        <a:lnTo>
                          <a:pt x="32" y="46"/>
                        </a:lnTo>
                        <a:lnTo>
                          <a:pt x="30" y="44"/>
                        </a:lnTo>
                        <a:lnTo>
                          <a:pt x="29" y="44"/>
                        </a:lnTo>
                        <a:lnTo>
                          <a:pt x="27" y="41"/>
                        </a:lnTo>
                        <a:lnTo>
                          <a:pt x="25" y="40"/>
                        </a:lnTo>
                        <a:lnTo>
                          <a:pt x="24" y="38"/>
                        </a:lnTo>
                        <a:lnTo>
                          <a:pt x="23" y="37"/>
                        </a:lnTo>
                        <a:lnTo>
                          <a:pt x="22" y="35"/>
                        </a:lnTo>
                        <a:lnTo>
                          <a:pt x="21" y="33"/>
                        </a:lnTo>
                        <a:lnTo>
                          <a:pt x="20" y="31"/>
                        </a:lnTo>
                        <a:lnTo>
                          <a:pt x="20" y="30"/>
                        </a:lnTo>
                        <a:lnTo>
                          <a:pt x="19" y="27"/>
                        </a:lnTo>
                        <a:lnTo>
                          <a:pt x="19" y="24"/>
                        </a:ln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rIns="0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8657" name="Group 25"/>
                <p:cNvGrpSpPr>
                  <a:grpSpLocks/>
                </p:cNvGrpSpPr>
                <p:nvPr/>
              </p:nvGrpSpPr>
              <p:grpSpPr bwMode="auto">
                <a:xfrm>
                  <a:off x="2580" y="1031"/>
                  <a:ext cx="74" cy="108"/>
                  <a:chOff x="2580" y="1031"/>
                  <a:chExt cx="74" cy="108"/>
                </a:xfrm>
              </p:grpSpPr>
              <p:sp>
                <p:nvSpPr>
                  <p:cNvPr id="68663" name="Freeform 26"/>
                  <p:cNvSpPr>
                    <a:spLocks/>
                  </p:cNvSpPr>
                  <p:nvPr/>
                </p:nvSpPr>
                <p:spPr bwMode="auto">
                  <a:xfrm>
                    <a:off x="2580" y="1031"/>
                    <a:ext cx="74" cy="98"/>
                  </a:xfrm>
                  <a:custGeom>
                    <a:avLst/>
                    <a:gdLst>
                      <a:gd name="T0" fmla="*/ 0 w 74"/>
                      <a:gd name="T1" fmla="*/ 0 h 98"/>
                      <a:gd name="T2" fmla="*/ 73 w 74"/>
                      <a:gd name="T3" fmla="*/ 0 h 98"/>
                      <a:gd name="T4" fmla="*/ 73 w 74"/>
                      <a:gd name="T5" fmla="*/ 97 h 98"/>
                      <a:gd name="T6" fmla="*/ 36 w 74"/>
                      <a:gd name="T7" fmla="*/ 97 h 98"/>
                      <a:gd name="T8" fmla="*/ 36 w 74"/>
                      <a:gd name="T9" fmla="*/ 87 h 98"/>
                      <a:gd name="T10" fmla="*/ 64 w 74"/>
                      <a:gd name="T11" fmla="*/ 87 h 98"/>
                      <a:gd name="T12" fmla="*/ 64 w 74"/>
                      <a:gd name="T13" fmla="*/ 9 h 98"/>
                      <a:gd name="T14" fmla="*/ 9 w 74"/>
                      <a:gd name="T15" fmla="*/ 9 h 98"/>
                      <a:gd name="T16" fmla="*/ 0 w 74"/>
                      <a:gd name="T17" fmla="*/ 0 h 9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4"/>
                      <a:gd name="T28" fmla="*/ 0 h 98"/>
                      <a:gd name="T29" fmla="*/ 74 w 74"/>
                      <a:gd name="T30" fmla="*/ 98 h 9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4" h="98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97"/>
                        </a:lnTo>
                        <a:lnTo>
                          <a:pt x="36" y="97"/>
                        </a:lnTo>
                        <a:lnTo>
                          <a:pt x="36" y="87"/>
                        </a:lnTo>
                        <a:lnTo>
                          <a:pt x="64" y="87"/>
                        </a:lnTo>
                        <a:lnTo>
                          <a:pt x="64" y="9"/>
                        </a:lnTo>
                        <a:lnTo>
                          <a:pt x="9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r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8664" name="Freeform 27"/>
                  <p:cNvSpPr>
                    <a:spLocks/>
                  </p:cNvSpPr>
                  <p:nvPr/>
                </p:nvSpPr>
                <p:spPr bwMode="auto">
                  <a:xfrm>
                    <a:off x="2580" y="1031"/>
                    <a:ext cx="33" cy="108"/>
                  </a:xfrm>
                  <a:custGeom>
                    <a:avLst/>
                    <a:gdLst>
                      <a:gd name="T0" fmla="*/ 0 w 33"/>
                      <a:gd name="T1" fmla="*/ 0 h 108"/>
                      <a:gd name="T2" fmla="*/ 0 w 33"/>
                      <a:gd name="T3" fmla="*/ 87 h 108"/>
                      <a:gd name="T4" fmla="*/ 32 w 33"/>
                      <a:gd name="T5" fmla="*/ 107 h 108"/>
                      <a:gd name="T6" fmla="*/ 32 w 33"/>
                      <a:gd name="T7" fmla="*/ 20 h 108"/>
                      <a:gd name="T8" fmla="*/ 0 w 33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08"/>
                      <a:gd name="T17" fmla="*/ 33 w 33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08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32" y="107"/>
                        </a:lnTo>
                        <a:lnTo>
                          <a:pt x="32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rIns="0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8658" name="Group 28"/>
                <p:cNvGrpSpPr>
                  <a:grpSpLocks/>
                </p:cNvGrpSpPr>
                <p:nvPr/>
              </p:nvGrpSpPr>
              <p:grpSpPr bwMode="auto">
                <a:xfrm>
                  <a:off x="2580" y="1136"/>
                  <a:ext cx="277" cy="192"/>
                  <a:chOff x="2580" y="1136"/>
                  <a:chExt cx="277" cy="192"/>
                </a:xfrm>
              </p:grpSpPr>
              <p:grpSp>
                <p:nvGrpSpPr>
                  <p:cNvPr id="6865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711" y="1136"/>
                    <a:ext cx="146" cy="192"/>
                    <a:chOff x="2711" y="1136"/>
                    <a:chExt cx="146" cy="192"/>
                  </a:xfrm>
                </p:grpSpPr>
                <p:sp>
                  <p:nvSpPr>
                    <p:cNvPr id="6866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711" y="1136"/>
                      <a:ext cx="146" cy="192"/>
                    </a:xfrm>
                    <a:custGeom>
                      <a:avLst/>
                      <a:gdLst>
                        <a:gd name="T0" fmla="*/ 0 w 146"/>
                        <a:gd name="T1" fmla="*/ 191 h 192"/>
                        <a:gd name="T2" fmla="*/ 145 w 146"/>
                        <a:gd name="T3" fmla="*/ 191 h 192"/>
                        <a:gd name="T4" fmla="*/ 145 w 146"/>
                        <a:gd name="T5" fmla="*/ 20 h 192"/>
                        <a:gd name="T6" fmla="*/ 125 w 146"/>
                        <a:gd name="T7" fmla="*/ 20 h 192"/>
                        <a:gd name="T8" fmla="*/ 125 w 146"/>
                        <a:gd name="T9" fmla="*/ 0 h 192"/>
                        <a:gd name="T10" fmla="*/ 116 w 146"/>
                        <a:gd name="T11" fmla="*/ 0 h 192"/>
                        <a:gd name="T12" fmla="*/ 20 w 146"/>
                        <a:gd name="T13" fmla="*/ 131 h 192"/>
                        <a:gd name="T14" fmla="*/ 106 w 146"/>
                        <a:gd name="T15" fmla="*/ 131 h 192"/>
                        <a:gd name="T16" fmla="*/ 106 w 146"/>
                        <a:gd name="T17" fmla="*/ 151 h 192"/>
                        <a:gd name="T18" fmla="*/ 0 w 146"/>
                        <a:gd name="T19" fmla="*/ 151 h 192"/>
                        <a:gd name="T20" fmla="*/ 0 w 146"/>
                        <a:gd name="T21" fmla="*/ 191 h 19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46"/>
                        <a:gd name="T34" fmla="*/ 0 h 192"/>
                        <a:gd name="T35" fmla="*/ 146 w 146"/>
                        <a:gd name="T36" fmla="*/ 192 h 19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46" h="192">
                          <a:moveTo>
                            <a:pt x="0" y="191"/>
                          </a:moveTo>
                          <a:lnTo>
                            <a:pt x="145" y="191"/>
                          </a:lnTo>
                          <a:lnTo>
                            <a:pt x="145" y="20"/>
                          </a:lnTo>
                          <a:lnTo>
                            <a:pt x="125" y="20"/>
                          </a:lnTo>
                          <a:lnTo>
                            <a:pt x="125" y="0"/>
                          </a:lnTo>
                          <a:lnTo>
                            <a:pt x="116" y="0"/>
                          </a:lnTo>
                          <a:lnTo>
                            <a:pt x="20" y="131"/>
                          </a:lnTo>
                          <a:lnTo>
                            <a:pt x="106" y="131"/>
                          </a:lnTo>
                          <a:lnTo>
                            <a:pt x="106" y="151"/>
                          </a:lnTo>
                          <a:lnTo>
                            <a:pt x="0" y="151"/>
                          </a:lnTo>
                          <a:lnTo>
                            <a:pt x="0" y="19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rIns="0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8662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840" y="1137"/>
                      <a:ext cx="17" cy="17"/>
                    </a:xfrm>
                    <a:custGeom>
                      <a:avLst/>
                      <a:gdLst>
                        <a:gd name="T0" fmla="*/ 0 w 22907"/>
                        <a:gd name="T1" fmla="*/ 0 h 21600"/>
                        <a:gd name="T2" fmla="*/ 0 w 22907"/>
                        <a:gd name="T3" fmla="*/ 0 h 21600"/>
                        <a:gd name="T4" fmla="*/ 0 w 2290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2907"/>
                        <a:gd name="T10" fmla="*/ 0 h 21600"/>
                        <a:gd name="T11" fmla="*/ 22907 w 2290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907" h="21600" fill="none" extrusionOk="0">
                          <a:moveTo>
                            <a:pt x="-1" y="39"/>
                          </a:moveTo>
                          <a:cubicBezTo>
                            <a:pt x="435" y="13"/>
                            <a:pt x="871" y="-1"/>
                            <a:pt x="1307" y="0"/>
                          </a:cubicBezTo>
                          <a:cubicBezTo>
                            <a:pt x="13236" y="0"/>
                            <a:pt x="22907" y="9670"/>
                            <a:pt x="22907" y="21600"/>
                          </a:cubicBezTo>
                        </a:path>
                        <a:path w="22907" h="21600" stroke="0" extrusionOk="0">
                          <a:moveTo>
                            <a:pt x="-1" y="39"/>
                          </a:moveTo>
                          <a:cubicBezTo>
                            <a:pt x="435" y="13"/>
                            <a:pt x="871" y="-1"/>
                            <a:pt x="1307" y="0"/>
                          </a:cubicBezTo>
                          <a:cubicBezTo>
                            <a:pt x="13236" y="0"/>
                            <a:pt x="22907" y="9670"/>
                            <a:pt x="22907" y="21600"/>
                          </a:cubicBezTo>
                          <a:lnTo>
                            <a:pt x="1307" y="21600"/>
                          </a:lnTo>
                          <a:lnTo>
                            <a:pt x="-1" y="3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rIns="0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8660" name="Freeform 32"/>
                  <p:cNvSpPr>
                    <a:spLocks/>
                  </p:cNvSpPr>
                  <p:nvPr/>
                </p:nvSpPr>
                <p:spPr bwMode="auto">
                  <a:xfrm>
                    <a:off x="2580" y="1136"/>
                    <a:ext cx="226" cy="129"/>
                  </a:xfrm>
                  <a:custGeom>
                    <a:avLst/>
                    <a:gdLst>
                      <a:gd name="T0" fmla="*/ 225 w 226"/>
                      <a:gd name="T1" fmla="*/ 0 h 129"/>
                      <a:gd name="T2" fmla="*/ 117 w 226"/>
                      <a:gd name="T3" fmla="*/ 0 h 129"/>
                      <a:gd name="T4" fmla="*/ 78 w 226"/>
                      <a:gd name="T5" fmla="*/ 49 h 129"/>
                      <a:gd name="T6" fmla="*/ 29 w 226"/>
                      <a:gd name="T7" fmla="*/ 20 h 129"/>
                      <a:gd name="T8" fmla="*/ 27 w 226"/>
                      <a:gd name="T9" fmla="*/ 19 h 129"/>
                      <a:gd name="T10" fmla="*/ 25 w 226"/>
                      <a:gd name="T11" fmla="*/ 18 h 129"/>
                      <a:gd name="T12" fmla="*/ 23 w 226"/>
                      <a:gd name="T13" fmla="*/ 17 h 129"/>
                      <a:gd name="T14" fmla="*/ 20 w 226"/>
                      <a:gd name="T15" fmla="*/ 16 h 129"/>
                      <a:gd name="T16" fmla="*/ 17 w 226"/>
                      <a:gd name="T17" fmla="*/ 16 h 129"/>
                      <a:gd name="T18" fmla="*/ 15 w 226"/>
                      <a:gd name="T19" fmla="*/ 16 h 129"/>
                      <a:gd name="T20" fmla="*/ 13 w 226"/>
                      <a:gd name="T21" fmla="*/ 17 h 129"/>
                      <a:gd name="T22" fmla="*/ 10 w 226"/>
                      <a:gd name="T23" fmla="*/ 18 h 129"/>
                      <a:gd name="T24" fmla="*/ 8 w 226"/>
                      <a:gd name="T25" fmla="*/ 19 h 129"/>
                      <a:gd name="T26" fmla="*/ 6 w 226"/>
                      <a:gd name="T27" fmla="*/ 21 h 129"/>
                      <a:gd name="T28" fmla="*/ 4 w 226"/>
                      <a:gd name="T29" fmla="*/ 24 h 129"/>
                      <a:gd name="T30" fmla="*/ 3 w 226"/>
                      <a:gd name="T31" fmla="*/ 25 h 129"/>
                      <a:gd name="T32" fmla="*/ 2 w 226"/>
                      <a:gd name="T33" fmla="*/ 26 h 129"/>
                      <a:gd name="T34" fmla="*/ 1 w 226"/>
                      <a:gd name="T35" fmla="*/ 28 h 129"/>
                      <a:gd name="T36" fmla="*/ 0 w 226"/>
                      <a:gd name="T37" fmla="*/ 31 h 129"/>
                      <a:gd name="T38" fmla="*/ 0 w 226"/>
                      <a:gd name="T39" fmla="*/ 33 h 129"/>
                      <a:gd name="T40" fmla="*/ 0 w 226"/>
                      <a:gd name="T41" fmla="*/ 36 h 129"/>
                      <a:gd name="T42" fmla="*/ 1 w 226"/>
                      <a:gd name="T43" fmla="*/ 38 h 129"/>
                      <a:gd name="T44" fmla="*/ 1 w 226"/>
                      <a:gd name="T45" fmla="*/ 40 h 129"/>
                      <a:gd name="T46" fmla="*/ 2 w 226"/>
                      <a:gd name="T47" fmla="*/ 41 h 129"/>
                      <a:gd name="T48" fmla="*/ 3 w 226"/>
                      <a:gd name="T49" fmla="*/ 43 h 129"/>
                      <a:gd name="T50" fmla="*/ 4 w 226"/>
                      <a:gd name="T51" fmla="*/ 44 h 129"/>
                      <a:gd name="T52" fmla="*/ 5 w 226"/>
                      <a:gd name="T53" fmla="*/ 46 h 129"/>
                      <a:gd name="T54" fmla="*/ 7 w 226"/>
                      <a:gd name="T55" fmla="*/ 48 h 129"/>
                      <a:gd name="T56" fmla="*/ 10 w 226"/>
                      <a:gd name="T57" fmla="*/ 49 h 129"/>
                      <a:gd name="T58" fmla="*/ 69 w 226"/>
                      <a:gd name="T59" fmla="*/ 88 h 129"/>
                      <a:gd name="T60" fmla="*/ 70 w 226"/>
                      <a:gd name="T61" fmla="*/ 89 h 129"/>
                      <a:gd name="T62" fmla="*/ 72 w 226"/>
                      <a:gd name="T63" fmla="*/ 91 h 129"/>
                      <a:gd name="T64" fmla="*/ 74 w 226"/>
                      <a:gd name="T65" fmla="*/ 92 h 129"/>
                      <a:gd name="T66" fmla="*/ 77 w 226"/>
                      <a:gd name="T67" fmla="*/ 93 h 129"/>
                      <a:gd name="T68" fmla="*/ 79 w 226"/>
                      <a:gd name="T69" fmla="*/ 93 h 129"/>
                      <a:gd name="T70" fmla="*/ 82 w 226"/>
                      <a:gd name="T71" fmla="*/ 94 h 129"/>
                      <a:gd name="T72" fmla="*/ 85 w 226"/>
                      <a:gd name="T73" fmla="*/ 94 h 129"/>
                      <a:gd name="T74" fmla="*/ 88 w 226"/>
                      <a:gd name="T75" fmla="*/ 93 h 129"/>
                      <a:gd name="T76" fmla="*/ 90 w 226"/>
                      <a:gd name="T77" fmla="*/ 93 h 129"/>
                      <a:gd name="T78" fmla="*/ 92 w 226"/>
                      <a:gd name="T79" fmla="*/ 92 h 129"/>
                      <a:gd name="T80" fmla="*/ 94 w 226"/>
                      <a:gd name="T81" fmla="*/ 91 h 129"/>
                      <a:gd name="T82" fmla="*/ 96 w 226"/>
                      <a:gd name="T83" fmla="*/ 90 h 129"/>
                      <a:gd name="T84" fmla="*/ 98 w 226"/>
                      <a:gd name="T85" fmla="*/ 88 h 129"/>
                      <a:gd name="T86" fmla="*/ 127 w 226"/>
                      <a:gd name="T87" fmla="*/ 49 h 129"/>
                      <a:gd name="T88" fmla="*/ 127 w 226"/>
                      <a:gd name="T89" fmla="*/ 128 h 129"/>
                      <a:gd name="T90" fmla="*/ 225 w 226"/>
                      <a:gd name="T91" fmla="*/ 0 h 12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26"/>
                      <a:gd name="T139" fmla="*/ 0 h 129"/>
                      <a:gd name="T140" fmla="*/ 226 w 226"/>
                      <a:gd name="T141" fmla="*/ 129 h 129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26" h="129">
                        <a:moveTo>
                          <a:pt x="225" y="0"/>
                        </a:moveTo>
                        <a:lnTo>
                          <a:pt x="117" y="0"/>
                        </a:lnTo>
                        <a:lnTo>
                          <a:pt x="78" y="49"/>
                        </a:lnTo>
                        <a:lnTo>
                          <a:pt x="29" y="20"/>
                        </a:lnTo>
                        <a:lnTo>
                          <a:pt x="27" y="19"/>
                        </a:lnTo>
                        <a:lnTo>
                          <a:pt x="25" y="18"/>
                        </a:lnTo>
                        <a:lnTo>
                          <a:pt x="23" y="17"/>
                        </a:lnTo>
                        <a:lnTo>
                          <a:pt x="20" y="16"/>
                        </a:lnTo>
                        <a:lnTo>
                          <a:pt x="17" y="16"/>
                        </a:lnTo>
                        <a:lnTo>
                          <a:pt x="15" y="16"/>
                        </a:lnTo>
                        <a:lnTo>
                          <a:pt x="13" y="17"/>
                        </a:lnTo>
                        <a:lnTo>
                          <a:pt x="10" y="18"/>
                        </a:lnTo>
                        <a:lnTo>
                          <a:pt x="8" y="19"/>
                        </a:lnTo>
                        <a:lnTo>
                          <a:pt x="6" y="21"/>
                        </a:lnTo>
                        <a:lnTo>
                          <a:pt x="4" y="24"/>
                        </a:lnTo>
                        <a:lnTo>
                          <a:pt x="3" y="25"/>
                        </a:lnTo>
                        <a:lnTo>
                          <a:pt x="2" y="26"/>
                        </a:lnTo>
                        <a:lnTo>
                          <a:pt x="1" y="28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6"/>
                        </a:lnTo>
                        <a:lnTo>
                          <a:pt x="1" y="38"/>
                        </a:lnTo>
                        <a:lnTo>
                          <a:pt x="1" y="40"/>
                        </a:lnTo>
                        <a:lnTo>
                          <a:pt x="2" y="41"/>
                        </a:lnTo>
                        <a:lnTo>
                          <a:pt x="3" y="43"/>
                        </a:lnTo>
                        <a:lnTo>
                          <a:pt x="4" y="44"/>
                        </a:lnTo>
                        <a:lnTo>
                          <a:pt x="5" y="46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69" y="88"/>
                        </a:lnTo>
                        <a:lnTo>
                          <a:pt x="70" y="89"/>
                        </a:lnTo>
                        <a:lnTo>
                          <a:pt x="72" y="91"/>
                        </a:lnTo>
                        <a:lnTo>
                          <a:pt x="74" y="92"/>
                        </a:lnTo>
                        <a:lnTo>
                          <a:pt x="77" y="93"/>
                        </a:lnTo>
                        <a:lnTo>
                          <a:pt x="79" y="93"/>
                        </a:lnTo>
                        <a:lnTo>
                          <a:pt x="82" y="94"/>
                        </a:lnTo>
                        <a:lnTo>
                          <a:pt x="85" y="94"/>
                        </a:lnTo>
                        <a:lnTo>
                          <a:pt x="88" y="93"/>
                        </a:lnTo>
                        <a:lnTo>
                          <a:pt x="90" y="93"/>
                        </a:lnTo>
                        <a:lnTo>
                          <a:pt x="92" y="92"/>
                        </a:lnTo>
                        <a:lnTo>
                          <a:pt x="94" y="91"/>
                        </a:lnTo>
                        <a:lnTo>
                          <a:pt x="96" y="90"/>
                        </a:lnTo>
                        <a:lnTo>
                          <a:pt x="98" y="88"/>
                        </a:lnTo>
                        <a:lnTo>
                          <a:pt x="127" y="49"/>
                        </a:lnTo>
                        <a:lnTo>
                          <a:pt x="127" y="128"/>
                        </a:lnTo>
                        <a:lnTo>
                          <a:pt x="225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rIns="0"/>
                  <a:lstStyle/>
                  <a:p>
                    <a:endParaRPr lang="zh-TW" altLang="en-US"/>
                  </a:p>
                </p:txBody>
              </p:sp>
            </p:grpSp>
          </p:grpSp>
          <p:cxnSp>
            <p:nvCxnSpPr>
              <p:cNvPr id="152" name="直線單箭頭接點 151"/>
              <p:cNvCxnSpPr>
                <a:stCxn id="148" idx="6"/>
                <a:endCxn id="150" idx="2"/>
              </p:cNvCxnSpPr>
              <p:nvPr/>
            </p:nvCxnSpPr>
            <p:spPr>
              <a:xfrm>
                <a:off x="5539953" y="5535305"/>
                <a:ext cx="2377026" cy="28938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645" name="Picture 2" descr="http://www.appguru.com.tw/appguru/apps/files/2013/10/002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1320" y="4384675"/>
                <a:ext cx="1092200" cy="887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46" name="Freeform 783"/>
              <p:cNvSpPr>
                <a:spLocks/>
              </p:cNvSpPr>
              <p:nvPr/>
            </p:nvSpPr>
            <p:spPr bwMode="auto">
              <a:xfrm rot="21552756" flipH="1">
                <a:off x="5391720" y="4662488"/>
                <a:ext cx="584200" cy="606425"/>
              </a:xfrm>
              <a:custGeom>
                <a:avLst/>
                <a:gdLst>
                  <a:gd name="T0" fmla="*/ 0 w 816"/>
                  <a:gd name="T1" fmla="*/ 0 h 1056"/>
                  <a:gd name="T2" fmla="*/ 2147483647 w 816"/>
                  <a:gd name="T3" fmla="*/ 2147483647 h 1056"/>
                  <a:gd name="T4" fmla="*/ 2147483647 w 816"/>
                  <a:gd name="T5" fmla="*/ 2147483647 h 1056"/>
                  <a:gd name="T6" fmla="*/ 2147483647 w 816"/>
                  <a:gd name="T7" fmla="*/ 2147483647 h 1056"/>
                  <a:gd name="T8" fmla="*/ 2147483647 w 816"/>
                  <a:gd name="T9" fmla="*/ 2147483647 h 1056"/>
                  <a:gd name="T10" fmla="*/ 2147483647 w 816"/>
                  <a:gd name="T11" fmla="*/ 2147483647 h 1056"/>
                  <a:gd name="T12" fmla="*/ 0 w 816"/>
                  <a:gd name="T13" fmla="*/ 0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056"/>
                  <a:gd name="T23" fmla="*/ 816 w 816"/>
                  <a:gd name="T24" fmla="*/ 1056 h 10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056">
                    <a:moveTo>
                      <a:pt x="0" y="0"/>
                    </a:moveTo>
                    <a:lnTo>
                      <a:pt x="432" y="672"/>
                    </a:lnTo>
                    <a:lnTo>
                      <a:pt x="432" y="528"/>
                    </a:lnTo>
                    <a:lnTo>
                      <a:pt x="816" y="1056"/>
                    </a:lnTo>
                    <a:lnTo>
                      <a:pt x="384" y="336"/>
                    </a:lnTo>
                    <a:lnTo>
                      <a:pt x="384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endParaRPr lang="zh-TW" altLang="en-US"/>
              </a:p>
            </p:txBody>
          </p:sp>
          <p:sp>
            <p:nvSpPr>
              <p:cNvPr id="68647" name="Freeform 783"/>
              <p:cNvSpPr>
                <a:spLocks/>
              </p:cNvSpPr>
              <p:nvPr/>
            </p:nvSpPr>
            <p:spPr bwMode="auto">
              <a:xfrm rot="-47244">
                <a:off x="6479158" y="4478338"/>
                <a:ext cx="2154237" cy="327025"/>
              </a:xfrm>
              <a:custGeom>
                <a:avLst/>
                <a:gdLst>
                  <a:gd name="T0" fmla="*/ 0 w 816"/>
                  <a:gd name="T1" fmla="*/ 0 h 1056"/>
                  <a:gd name="T2" fmla="*/ 2147483647 w 816"/>
                  <a:gd name="T3" fmla="*/ 2147483647 h 1056"/>
                  <a:gd name="T4" fmla="*/ 2147483647 w 816"/>
                  <a:gd name="T5" fmla="*/ 2147483647 h 1056"/>
                  <a:gd name="T6" fmla="*/ 2147483647 w 816"/>
                  <a:gd name="T7" fmla="*/ 2147483647 h 1056"/>
                  <a:gd name="T8" fmla="*/ 2147483647 w 816"/>
                  <a:gd name="T9" fmla="*/ 2147483647 h 1056"/>
                  <a:gd name="T10" fmla="*/ 2147483647 w 816"/>
                  <a:gd name="T11" fmla="*/ 2147483647 h 1056"/>
                  <a:gd name="T12" fmla="*/ 0 w 816"/>
                  <a:gd name="T13" fmla="*/ 0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056"/>
                  <a:gd name="T23" fmla="*/ 816 w 816"/>
                  <a:gd name="T24" fmla="*/ 1056 h 10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056">
                    <a:moveTo>
                      <a:pt x="0" y="0"/>
                    </a:moveTo>
                    <a:lnTo>
                      <a:pt x="432" y="672"/>
                    </a:lnTo>
                    <a:lnTo>
                      <a:pt x="432" y="528"/>
                    </a:lnTo>
                    <a:lnTo>
                      <a:pt x="816" y="1056"/>
                    </a:lnTo>
                    <a:lnTo>
                      <a:pt x="384" y="336"/>
                    </a:lnTo>
                    <a:lnTo>
                      <a:pt x="384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endParaRPr lang="zh-TW" altLang="en-US"/>
              </a:p>
            </p:txBody>
          </p:sp>
          <p:cxnSp>
            <p:nvCxnSpPr>
              <p:cNvPr id="156" name="直線單箭頭接點 155"/>
              <p:cNvCxnSpPr>
                <a:stCxn id="148" idx="6"/>
              </p:cNvCxnSpPr>
              <p:nvPr/>
            </p:nvCxnSpPr>
            <p:spPr>
              <a:xfrm flipV="1">
                <a:off x="5539953" y="5023093"/>
                <a:ext cx="3097904" cy="51221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單箭頭接點 156"/>
              <p:cNvCxnSpPr>
                <a:stCxn id="150" idx="7"/>
              </p:cNvCxnSpPr>
              <p:nvPr/>
            </p:nvCxnSpPr>
            <p:spPr>
              <a:xfrm flipV="1">
                <a:off x="8345754" y="5240132"/>
                <a:ext cx="436814" cy="41671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50" name="文字方塊 157"/>
              <p:cNvSpPr txBox="1">
                <a:spLocks noChangeArrowheads="1"/>
              </p:cNvSpPr>
              <p:nvPr/>
            </p:nvSpPr>
            <p:spPr bwMode="auto">
              <a:xfrm>
                <a:off x="6131978" y="4851136"/>
                <a:ext cx="1212231" cy="504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直郵模式</a:t>
                </a:r>
                <a:r>
                  <a:rPr lang="en-US" altLang="zh-TW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</a:t>
                </a:r>
                <a:endParaRPr lang="zh-TW" altLang="en-US" sz="1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8651" name="文字方塊 158"/>
              <p:cNvSpPr txBox="1">
                <a:spLocks noChangeArrowheads="1"/>
              </p:cNvSpPr>
              <p:nvPr/>
            </p:nvSpPr>
            <p:spPr bwMode="auto">
              <a:xfrm>
                <a:off x="6303802" y="5791696"/>
                <a:ext cx="1212232" cy="504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備貨模式</a:t>
                </a:r>
                <a:r>
                  <a:rPr lang="en-US" altLang="zh-TW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</a:t>
                </a:r>
                <a:endParaRPr lang="zh-TW" altLang="en-US" sz="1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8652" name="文字方塊 159"/>
              <p:cNvSpPr txBox="1">
                <a:spLocks noChangeArrowheads="1"/>
              </p:cNvSpPr>
              <p:nvPr/>
            </p:nvSpPr>
            <p:spPr bwMode="auto">
              <a:xfrm>
                <a:off x="8825345" y="5229163"/>
                <a:ext cx="779292" cy="841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200">
                    <a:solidFill>
                      <a:schemeClr val="tx1"/>
                    </a:solidFill>
                  </a:rPr>
                  <a:t>消費者</a:t>
                </a:r>
                <a:endParaRPr lang="en-US" altLang="zh-TW" sz="12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200">
                    <a:solidFill>
                      <a:schemeClr val="tx1"/>
                    </a:solidFill>
                  </a:rPr>
                  <a:t>海外</a:t>
                </a:r>
                <a:r>
                  <a:rPr lang="en-US" altLang="zh-TW" sz="1200">
                    <a:solidFill>
                      <a:schemeClr val="tx1"/>
                    </a:solidFill>
                  </a:rPr>
                  <a:t>)</a:t>
                </a:r>
                <a:endParaRPr lang="zh-TW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653" name="文字方塊 160"/>
              <p:cNvSpPr txBox="1">
                <a:spLocks noChangeArrowheads="1"/>
              </p:cNvSpPr>
              <p:nvPr/>
            </p:nvSpPr>
            <p:spPr bwMode="auto">
              <a:xfrm>
                <a:off x="7922063" y="5854957"/>
                <a:ext cx="735998" cy="785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>
                    <a:solidFill>
                      <a:schemeClr val="tx1"/>
                    </a:solidFill>
                  </a:rPr>
                  <a:t>發貨倉</a:t>
                </a:r>
                <a:endParaRPr lang="en-US" altLang="zh-TW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1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100">
                    <a:solidFill>
                      <a:schemeClr val="tx1"/>
                    </a:solidFill>
                  </a:rPr>
                  <a:t>海外</a:t>
                </a:r>
                <a:r>
                  <a:rPr lang="en-US" altLang="zh-TW" sz="1100">
                    <a:solidFill>
                      <a:schemeClr val="tx1"/>
                    </a:solidFill>
                  </a:rPr>
                  <a:t>)</a:t>
                </a:r>
                <a:endParaRPr lang="zh-TW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8654" name="文字方塊 161"/>
              <p:cNvSpPr txBox="1">
                <a:spLocks noChangeArrowheads="1"/>
              </p:cNvSpPr>
              <p:nvPr/>
            </p:nvSpPr>
            <p:spPr bwMode="auto">
              <a:xfrm>
                <a:off x="4709432" y="5805329"/>
                <a:ext cx="1580230" cy="841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200">
                    <a:solidFill>
                      <a:schemeClr val="tx1"/>
                    </a:solidFill>
                  </a:rPr>
                  <a:t>電商物流專區</a:t>
                </a:r>
                <a:endParaRPr lang="en-US" altLang="zh-TW" sz="12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200">
                    <a:solidFill>
                      <a:schemeClr val="tx1"/>
                    </a:solidFill>
                  </a:rPr>
                  <a:t>臺灣</a:t>
                </a:r>
                <a:r>
                  <a:rPr lang="en-US" altLang="zh-TW" sz="1200">
                    <a:solidFill>
                      <a:schemeClr val="tx1"/>
                    </a:solidFill>
                  </a:rPr>
                  <a:t>)</a:t>
                </a:r>
                <a:endParaRPr lang="zh-TW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655" name="文字方塊 162"/>
              <p:cNvSpPr txBox="1">
                <a:spLocks noChangeArrowheads="1"/>
              </p:cNvSpPr>
              <p:nvPr/>
            </p:nvSpPr>
            <p:spPr bwMode="auto">
              <a:xfrm>
                <a:off x="5279972" y="3832114"/>
                <a:ext cx="1753406" cy="504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200" dirty="0">
                    <a:solidFill>
                      <a:schemeClr val="tx1"/>
                    </a:solidFill>
                  </a:rPr>
                  <a:t>電商平台</a:t>
                </a:r>
                <a:r>
                  <a:rPr lang="en-US" altLang="zh-TW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zh-TW" altLang="en-US" sz="1200" dirty="0">
                    <a:solidFill>
                      <a:schemeClr val="tx1"/>
                    </a:solidFill>
                  </a:rPr>
                  <a:t>臺灣</a:t>
                </a:r>
                <a:r>
                  <a:rPr lang="en-US" altLang="zh-TW" sz="1200" dirty="0">
                    <a:solidFill>
                      <a:schemeClr val="tx1"/>
                    </a:solidFill>
                  </a:rPr>
                  <a:t>)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637" name="文字方塊 174"/>
            <p:cNvSpPr txBox="1">
              <a:spLocks noChangeArrowheads="1"/>
            </p:cNvSpPr>
            <p:nvPr/>
          </p:nvSpPr>
          <p:spPr bwMode="auto">
            <a:xfrm>
              <a:off x="4958637" y="1014413"/>
              <a:ext cx="172720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整合物流業者，建立電商物流通道，擴大臺灣商品海外銷售量。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建置流通運籌服務平臺，促進臺灣商品供應商與海外通路的對接，強化對海外市場的掌握度。</a:t>
              </a:r>
            </a:p>
          </p:txBody>
        </p:sp>
        <p:sp>
          <p:nvSpPr>
            <p:cNvPr id="68638" name="矩形 175"/>
            <p:cNvSpPr>
              <a:spLocks noChangeArrowheads="1"/>
            </p:cNvSpPr>
            <p:nvPr/>
          </p:nvSpPr>
          <p:spPr bwMode="auto">
            <a:xfrm>
              <a:off x="4958637" y="3128963"/>
              <a:ext cx="4953000" cy="58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marL="180975" indent="-18097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成立電商物流專區，促進國內電商發展，並作為跨境電商發貨樞紐</a:t>
              </a:r>
              <a:r>
                <a:rPr lang="en-US" altLang="zh-TW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(Hub)</a:t>
              </a:r>
              <a:r>
                <a:rPr lang="zh-TW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，奠定臺灣跨境流通的商業基石。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創造就業</a:t>
            </a:r>
            <a:endParaRPr lang="zh-TW" altLang="en-US" dirty="0"/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4631BB-2D63-41F1-A6FE-2C4CE111AAC4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9636" name="群組 3"/>
          <p:cNvGrpSpPr>
            <a:grpSpLocks/>
          </p:cNvGrpSpPr>
          <p:nvPr/>
        </p:nvGrpSpPr>
        <p:grpSpPr bwMode="auto">
          <a:xfrm>
            <a:off x="433388" y="1989138"/>
            <a:ext cx="8767762" cy="4608512"/>
            <a:chOff x="433388" y="1268760"/>
            <a:chExt cx="8767762" cy="5328890"/>
          </a:xfrm>
        </p:grpSpPr>
        <p:sp>
          <p:nvSpPr>
            <p:cNvPr id="24" name="圓角矩形 23"/>
            <p:cNvSpPr/>
            <p:nvPr/>
          </p:nvSpPr>
          <p:spPr bwMode="auto">
            <a:xfrm>
              <a:off x="433388" y="1268760"/>
              <a:ext cx="3582988" cy="864096"/>
            </a:xfrm>
            <a:prstGeom prst="round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全面</a:t>
              </a:r>
              <a:r>
                <a:rPr lang="zh-TW" altLang="en-US" sz="1800" smtClean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</a:rPr>
                <a:t>徵募</a:t>
              </a: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網路社群創新型</a:t>
              </a:r>
              <a:endParaRPr lang="en-US" altLang="zh-TW" sz="1800" smtClean="0"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服務團隊</a:t>
              </a:r>
            </a:p>
            <a:p>
              <a:pPr>
                <a:lnSpc>
                  <a:spcPct val="100000"/>
                </a:lnSpc>
                <a:defRPr/>
              </a:pPr>
              <a:endParaRPr lang="zh-TW" altLang="en-US" sz="1800" smtClean="0">
                <a:latin typeface="Times New Roman" pitchFamily="18" charset="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 bwMode="auto">
            <a:xfrm>
              <a:off x="5313040" y="1268760"/>
              <a:ext cx="3816424" cy="864096"/>
            </a:xfrm>
            <a:prstGeom prst="round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latin typeface="+mn-lt"/>
                  <a:ea typeface="微軟正黑體" pitchFamily="34" charset="-120"/>
                </a:rPr>
                <a:t>協助</a:t>
              </a:r>
              <a:r>
                <a:rPr lang="zh-TW" altLang="zh-TW" sz="1800" dirty="0">
                  <a:latin typeface="+mn-lt"/>
                  <a:ea typeface="微軟正黑體" pitchFamily="34" charset="-120"/>
                </a:rPr>
                <a:t>地方機構進行網創培育機制的</a:t>
              </a:r>
              <a:r>
                <a:rPr lang="zh-TW" altLang="zh-TW" sz="18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擴散</a:t>
              </a:r>
              <a:endParaRPr lang="en-US" altLang="zh-TW" sz="1800" dirty="0">
                <a:solidFill>
                  <a:srgbClr val="FF0000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69650" name="文字方塊 39"/>
            <p:cNvSpPr txBox="1">
              <a:spLocks noChangeArrowheads="1"/>
            </p:cNvSpPr>
            <p:nvPr/>
          </p:nvSpPr>
          <p:spPr bwMode="auto">
            <a:xfrm>
              <a:off x="560388" y="2349500"/>
              <a:ext cx="3313112" cy="74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徵募不同階段網創團隊參與</a:t>
              </a:r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IDEAS Show</a:t>
              </a:r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提供對創培育輔導</a:t>
              </a:r>
            </a:p>
          </p:txBody>
        </p:sp>
        <p:sp>
          <p:nvSpPr>
            <p:cNvPr id="41" name="圓角矩形 40"/>
            <p:cNvSpPr>
              <a:spLocks noChangeArrowheads="1"/>
            </p:cNvSpPr>
            <p:nvPr/>
          </p:nvSpPr>
          <p:spPr bwMode="auto">
            <a:xfrm>
              <a:off x="433388" y="3141123"/>
              <a:ext cx="3582987" cy="1152788"/>
            </a:xfrm>
            <a:prstGeom prst="roundRect">
              <a:avLst>
                <a:gd name="adj" fmla="val 16667"/>
              </a:avLst>
            </a:prstGeom>
            <a:solidFill>
              <a:srgbClr val="A3A3E0"/>
            </a:solidFill>
            <a:ln>
              <a:noFill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zh-TW" altLang="en-US" sz="1800" u="sng" smtClean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</a:rPr>
                <a:t>早期新創團隊</a:t>
              </a:r>
              <a:r>
                <a:rPr lang="en-US" altLang="zh-TW" sz="18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軟正黑體" pitchFamily="34" charset="-120"/>
                </a:rPr>
                <a:t>(Early Stage)</a:t>
              </a:r>
              <a:endParaRPr lang="en-US" altLang="zh-TW" sz="1800" u="sng" smtClean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協助爭取</a:t>
              </a:r>
              <a:r>
                <a:rPr lang="zh-TW" altLang="en-US" sz="1800" smtClean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</a:rPr>
                <a:t>國際曝光</a:t>
              </a:r>
              <a:endParaRPr lang="en-US" altLang="zh-TW" sz="180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輔導參與國際育成發表</a:t>
              </a:r>
              <a:endParaRPr lang="en-US" altLang="zh-TW" sz="1800" smtClean="0"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endParaRPr lang="zh-TW" altLang="en-US" sz="1800" smtClean="0">
                <a:latin typeface="Times New Roman" pitchFamily="18" charset="0"/>
                <a:ea typeface="微軟正黑體" pitchFamily="34" charset="-120"/>
              </a:endParaRPr>
            </a:p>
          </p:txBody>
        </p:sp>
        <p:sp>
          <p:nvSpPr>
            <p:cNvPr id="43" name="圓角矩形 42"/>
            <p:cNvSpPr>
              <a:spLocks noChangeArrowheads="1"/>
            </p:cNvSpPr>
            <p:nvPr/>
          </p:nvSpPr>
          <p:spPr bwMode="auto">
            <a:xfrm>
              <a:off x="433388" y="4438926"/>
              <a:ext cx="3582987" cy="1150953"/>
            </a:xfrm>
            <a:prstGeom prst="roundRect">
              <a:avLst>
                <a:gd name="adj" fmla="val 16667"/>
              </a:avLst>
            </a:prstGeom>
            <a:solidFill>
              <a:srgbClr val="A3A3E0"/>
            </a:solidFill>
            <a:ln>
              <a:noFill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zh-TW" altLang="en-US" sz="1800" u="sng" smtClean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</a:rPr>
                <a:t>成熟期團隊</a:t>
              </a:r>
              <a:r>
                <a:rPr lang="en-US" altLang="zh-TW" sz="18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軟正黑體" pitchFamily="34" charset="-120"/>
                </a:rPr>
                <a:t>(Growth Stage)</a:t>
              </a:r>
              <a:endParaRPr lang="en-US" altLang="zh-TW" sz="1800" u="sng" smtClean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solidFill>
                    <a:srgbClr val="FF0000"/>
                  </a:solidFill>
                  <a:latin typeface="Times New Roman" pitchFamily="18" charset="0"/>
                  <a:ea typeface="微軟正黑體" pitchFamily="34" charset="-120"/>
                </a:rPr>
                <a:t>媒合國際創投資源</a:t>
              </a:r>
              <a:endParaRPr lang="en-US" altLang="zh-TW" sz="180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smtClean="0">
                  <a:latin typeface="Times New Roman" pitchFamily="18" charset="0"/>
                  <a:ea typeface="微軟正黑體" pitchFamily="34" charset="-120"/>
                </a:rPr>
                <a:t>進行國際市場服務推廣</a:t>
              </a: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384800" y="2349957"/>
              <a:ext cx="3816350" cy="747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latin typeface="+mn-lt"/>
                  <a:ea typeface="微軟正黑體" pitchFamily="34" charset="-120"/>
                </a:rPr>
                <a:t>連結國際加速器，與政大育成中心開設國際發展創業課程</a:t>
              </a:r>
            </a:p>
          </p:txBody>
        </p:sp>
        <p:sp>
          <p:nvSpPr>
            <p:cNvPr id="49" name="圓角矩形 48"/>
            <p:cNvSpPr>
              <a:spLocks noChangeArrowheads="1"/>
            </p:cNvSpPr>
            <p:nvPr/>
          </p:nvSpPr>
          <p:spPr bwMode="auto">
            <a:xfrm>
              <a:off x="5384800" y="3141123"/>
              <a:ext cx="3744913" cy="115278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800" u="sng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標楷體" charset="0"/>
                </a:rPr>
                <a:t>國際發展創業課程</a:t>
              </a:r>
              <a:endParaRPr lang="en-US" altLang="zh-TW" sz="1800" u="sng" dirty="0">
                <a:solidFill>
                  <a:schemeClr val="bg1"/>
                </a:solidFill>
                <a:latin typeface="+mn-lt"/>
                <a:ea typeface="微軟正黑體" pitchFamily="34" charset="-120"/>
                <a:cs typeface="標楷體" charset="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latin typeface="+mn-lt"/>
                  <a:ea typeface="微軟正黑體" pitchFamily="34" charset="-120"/>
                  <a:cs typeface="標楷體" charset="0"/>
                </a:rPr>
                <a:t>輔導網創團隊精進國際發表水準與商業模式調整</a:t>
              </a:r>
            </a:p>
          </p:txBody>
        </p:sp>
        <p:sp>
          <p:nvSpPr>
            <p:cNvPr id="50" name="圓角矩形 49"/>
            <p:cNvSpPr>
              <a:spLocks noChangeArrowheads="1"/>
            </p:cNvSpPr>
            <p:nvPr/>
          </p:nvSpPr>
          <p:spPr bwMode="auto">
            <a:xfrm>
              <a:off x="5384800" y="4437091"/>
              <a:ext cx="3744913" cy="115278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800" u="sng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標楷體" charset="0"/>
                </a:rPr>
                <a:t>國際服務落地化</a:t>
              </a:r>
              <a:endParaRPr lang="en-US" altLang="zh-TW" sz="1800" u="sng" dirty="0">
                <a:solidFill>
                  <a:schemeClr val="bg1"/>
                </a:solidFill>
                <a:latin typeface="+mn-lt"/>
                <a:ea typeface="微軟正黑體" pitchFamily="34" charset="-120"/>
                <a:cs typeface="標楷體" charset="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latin typeface="+mn-lt"/>
                  <a:ea typeface="微軟正黑體" pitchFamily="34" charset="-120"/>
                  <a:cs typeface="標楷體" charset="0"/>
                </a:rPr>
                <a:t>輔導團隊將網創服務帶至國際並於當地覓得商機</a:t>
              </a:r>
            </a:p>
          </p:txBody>
        </p:sp>
        <p:sp>
          <p:nvSpPr>
            <p:cNvPr id="54" name="圓角矩形 53"/>
            <p:cNvSpPr>
              <a:spLocks noChangeArrowheads="1"/>
            </p:cNvSpPr>
            <p:nvPr/>
          </p:nvSpPr>
          <p:spPr bwMode="auto">
            <a:xfrm>
              <a:off x="433388" y="5878075"/>
              <a:ext cx="3582987" cy="7195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zh-TW" sz="1800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POS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服務實證</a:t>
              </a:r>
            </a:p>
          </p:txBody>
        </p:sp>
        <p:sp>
          <p:nvSpPr>
            <p:cNvPr id="55" name="圓角矩形 54"/>
            <p:cNvSpPr>
              <a:spLocks noChangeArrowheads="1"/>
            </p:cNvSpPr>
            <p:nvPr/>
          </p:nvSpPr>
          <p:spPr bwMode="auto">
            <a:xfrm>
              <a:off x="5384800" y="5878075"/>
              <a:ext cx="3744913" cy="7195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zh-TW" sz="1800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POB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800" dirty="0">
                  <a:solidFill>
                    <a:schemeClr val="bg1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商業實證</a:t>
              </a:r>
            </a:p>
          </p:txBody>
        </p:sp>
        <p:sp>
          <p:nvSpPr>
            <p:cNvPr id="69658" name="向右箭號 56"/>
            <p:cNvSpPr>
              <a:spLocks/>
            </p:cNvSpPr>
            <p:nvPr/>
          </p:nvSpPr>
          <p:spPr bwMode="auto">
            <a:xfrm>
              <a:off x="4160838" y="5878513"/>
              <a:ext cx="1152525" cy="647700"/>
            </a:xfrm>
            <a:custGeom>
              <a:avLst/>
              <a:gdLst>
                <a:gd name="T0" fmla="*/ 0 w 1152525"/>
                <a:gd name="T1" fmla="*/ 161925 h 647700"/>
                <a:gd name="T2" fmla="*/ 20241 w 1152525"/>
                <a:gd name="T3" fmla="*/ 161925 h 647700"/>
                <a:gd name="T4" fmla="*/ 20241 w 1152525"/>
                <a:gd name="T5" fmla="*/ 485775 h 647700"/>
                <a:gd name="T6" fmla="*/ 0 w 1152525"/>
                <a:gd name="T7" fmla="*/ 485775 h 647700"/>
                <a:gd name="T8" fmla="*/ 0 w 1152525"/>
                <a:gd name="T9" fmla="*/ 161925 h 647700"/>
                <a:gd name="T10" fmla="*/ 40481 w 1152525"/>
                <a:gd name="T11" fmla="*/ 161925 h 647700"/>
                <a:gd name="T12" fmla="*/ 80963 w 1152525"/>
                <a:gd name="T13" fmla="*/ 161925 h 647700"/>
                <a:gd name="T14" fmla="*/ 80963 w 1152525"/>
                <a:gd name="T15" fmla="*/ 485775 h 647700"/>
                <a:gd name="T16" fmla="*/ 40481 w 1152525"/>
                <a:gd name="T17" fmla="*/ 485775 h 647700"/>
                <a:gd name="T18" fmla="*/ 40481 w 1152525"/>
                <a:gd name="T19" fmla="*/ 161925 h 647700"/>
                <a:gd name="T20" fmla="*/ 101203 w 1152525"/>
                <a:gd name="T21" fmla="*/ 161925 h 647700"/>
                <a:gd name="T22" fmla="*/ 828675 w 1152525"/>
                <a:gd name="T23" fmla="*/ 161925 h 647700"/>
                <a:gd name="T24" fmla="*/ 828675 w 1152525"/>
                <a:gd name="T25" fmla="*/ 0 h 647700"/>
                <a:gd name="T26" fmla="*/ 1152525 w 1152525"/>
                <a:gd name="T27" fmla="*/ 323850 h 647700"/>
                <a:gd name="T28" fmla="*/ 828675 w 1152525"/>
                <a:gd name="T29" fmla="*/ 647700 h 647700"/>
                <a:gd name="T30" fmla="*/ 828675 w 1152525"/>
                <a:gd name="T31" fmla="*/ 485775 h 647700"/>
                <a:gd name="T32" fmla="*/ 101203 w 1152525"/>
                <a:gd name="T33" fmla="*/ 485775 h 647700"/>
                <a:gd name="T34" fmla="*/ 101203 w 1152525"/>
                <a:gd name="T35" fmla="*/ 161925 h 6477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2525" h="647700">
                  <a:moveTo>
                    <a:pt x="0" y="161925"/>
                  </a:moveTo>
                  <a:lnTo>
                    <a:pt x="20241" y="161925"/>
                  </a:lnTo>
                  <a:lnTo>
                    <a:pt x="20241" y="485775"/>
                  </a:lnTo>
                  <a:lnTo>
                    <a:pt x="0" y="485775"/>
                  </a:lnTo>
                  <a:lnTo>
                    <a:pt x="0" y="161925"/>
                  </a:lnTo>
                  <a:close/>
                  <a:moveTo>
                    <a:pt x="40481" y="161925"/>
                  </a:moveTo>
                  <a:lnTo>
                    <a:pt x="80963" y="161925"/>
                  </a:lnTo>
                  <a:lnTo>
                    <a:pt x="80963" y="485775"/>
                  </a:lnTo>
                  <a:lnTo>
                    <a:pt x="40481" y="485775"/>
                  </a:lnTo>
                  <a:lnTo>
                    <a:pt x="40481" y="161925"/>
                  </a:lnTo>
                  <a:close/>
                  <a:moveTo>
                    <a:pt x="101203" y="161925"/>
                  </a:moveTo>
                  <a:lnTo>
                    <a:pt x="828675" y="161925"/>
                  </a:lnTo>
                  <a:lnTo>
                    <a:pt x="828675" y="0"/>
                  </a:lnTo>
                  <a:lnTo>
                    <a:pt x="1152525" y="323850"/>
                  </a:lnTo>
                  <a:lnTo>
                    <a:pt x="828675" y="647700"/>
                  </a:lnTo>
                  <a:lnTo>
                    <a:pt x="828675" y="485775"/>
                  </a:lnTo>
                  <a:lnTo>
                    <a:pt x="101203" y="485775"/>
                  </a:lnTo>
                  <a:lnTo>
                    <a:pt x="101203" y="161925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69938" y="1311275"/>
            <a:ext cx="2954337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鼓勵網路創新與創業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微軟正黑體" pitchFamily="34" charset="-120"/>
            </a:endParaRPr>
          </a:p>
        </p:txBody>
      </p:sp>
      <p:grpSp>
        <p:nvGrpSpPr>
          <p:cNvPr id="69638" name="群組 73"/>
          <p:cNvGrpSpPr>
            <a:grpSpLocks/>
          </p:cNvGrpSpPr>
          <p:nvPr/>
        </p:nvGrpSpPr>
        <p:grpSpPr bwMode="auto">
          <a:xfrm>
            <a:off x="465138" y="1360488"/>
            <a:ext cx="360362" cy="360362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7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cxnSp>
        <p:nvCxnSpPr>
          <p:cNvPr id="79" name="直線接點 78"/>
          <p:cNvCxnSpPr/>
          <p:nvPr/>
        </p:nvCxnSpPr>
        <p:spPr>
          <a:xfrm>
            <a:off x="504825" y="1749425"/>
            <a:ext cx="336867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多元創新</a:t>
            </a:r>
            <a:endParaRPr lang="zh-TW" altLang="en-US" dirty="0"/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30793B-E085-44EB-BA8E-2CE99E1084DF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5925" y="1341438"/>
            <a:ext cx="3878263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連結政策資源及發展新服務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微軟正黑體" pitchFamily="34" charset="-120"/>
            </a:endParaRPr>
          </a:p>
        </p:txBody>
      </p:sp>
      <p:grpSp>
        <p:nvGrpSpPr>
          <p:cNvPr id="70661" name="群組 73"/>
          <p:cNvGrpSpPr>
            <a:grpSpLocks/>
          </p:cNvGrpSpPr>
          <p:nvPr/>
        </p:nvGrpSpPr>
        <p:grpSpPr bwMode="auto">
          <a:xfrm>
            <a:off x="111125" y="1390650"/>
            <a:ext cx="360363" cy="360363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6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cxnSp>
        <p:nvCxnSpPr>
          <p:cNvPr id="79" name="直線接點 78"/>
          <p:cNvCxnSpPr/>
          <p:nvPr/>
        </p:nvCxnSpPr>
        <p:spPr>
          <a:xfrm>
            <a:off x="200025" y="1773238"/>
            <a:ext cx="410527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3" name="Picture 6" descr="Big-Data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298700"/>
            <a:ext cx="1157288" cy="102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2" descr="http://3c.ltn.com.tw/Upload/3c/page/2012/02/24/120224-4790-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525963"/>
            <a:ext cx="1157288" cy="102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6" descr="http://www.tamaraberg.com/teaching/Spring_14/AI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411538"/>
            <a:ext cx="1157288" cy="102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http://becs.com.au/wp-content/uploads/cloudcomputing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5638800"/>
            <a:ext cx="1157288" cy="102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/>
          <p:cNvSpPr txBox="1"/>
          <p:nvPr/>
        </p:nvSpPr>
        <p:spPr bwMode="auto">
          <a:xfrm>
            <a:off x="4974908" y="2298700"/>
            <a:ext cx="492443" cy="10525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大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數據</a:t>
            </a:r>
          </a:p>
        </p:txBody>
      </p:sp>
      <p:sp>
        <p:nvSpPr>
          <p:cNvPr id="29" name="文字方塊 28"/>
          <p:cNvSpPr txBox="1"/>
          <p:nvPr/>
        </p:nvSpPr>
        <p:spPr bwMode="auto">
          <a:xfrm>
            <a:off x="4975225" y="3284538"/>
            <a:ext cx="492125" cy="11795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智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慧裝置</a:t>
            </a:r>
          </a:p>
        </p:txBody>
      </p:sp>
      <p:sp>
        <p:nvSpPr>
          <p:cNvPr id="30" name="文字方塊 29"/>
          <p:cNvSpPr txBox="1"/>
          <p:nvPr/>
        </p:nvSpPr>
        <p:spPr bwMode="auto">
          <a:xfrm>
            <a:off x="4975225" y="4524375"/>
            <a:ext cx="492125" cy="1136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行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動應用</a:t>
            </a:r>
          </a:p>
        </p:txBody>
      </p:sp>
      <p:sp>
        <p:nvSpPr>
          <p:cNvPr id="31" name="文字方塊 30"/>
          <p:cNvSpPr txBox="1"/>
          <p:nvPr/>
        </p:nvSpPr>
        <p:spPr bwMode="auto">
          <a:xfrm>
            <a:off x="4975225" y="5638800"/>
            <a:ext cx="492125" cy="12192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雲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端服務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4781550" y="2236788"/>
            <a:ext cx="279400" cy="4392612"/>
          </a:xfrm>
          <a:prstGeom prst="rightArrow">
            <a:avLst>
              <a:gd name="adj1" fmla="val 54935"/>
              <a:gd name="adj2" fmla="val 97795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6600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+mn-lt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3050" y="1773238"/>
            <a:ext cx="9144000" cy="400050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結合相關</a:t>
            </a: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政府資源</a:t>
            </a:r>
            <a:r>
              <a:rPr lang="zh-TW" altLang="en-US" sz="200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，協助電子商務業者</a:t>
            </a:r>
            <a:r>
              <a:rPr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應用新興科技</a:t>
            </a:r>
            <a:r>
              <a:rPr lang="zh-TW" altLang="en-US" sz="200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，發展創新服務及商業模式</a:t>
            </a: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6624638" y="2236788"/>
            <a:ext cx="279400" cy="4392612"/>
          </a:xfrm>
          <a:prstGeom prst="rightArrow">
            <a:avLst>
              <a:gd name="adj1" fmla="val 54935"/>
              <a:gd name="adj2" fmla="val 97795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6600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+mn-lt"/>
              <a:ea typeface="微軟正黑體" pitchFamily="34" charset="-120"/>
            </a:endParaRPr>
          </a:p>
        </p:txBody>
      </p:sp>
      <p:grpSp>
        <p:nvGrpSpPr>
          <p:cNvPr id="70674" name="群組 51"/>
          <p:cNvGrpSpPr>
            <a:grpSpLocks/>
          </p:cNvGrpSpPr>
          <p:nvPr/>
        </p:nvGrpSpPr>
        <p:grpSpPr bwMode="auto">
          <a:xfrm>
            <a:off x="6973888" y="2360613"/>
            <a:ext cx="2233612" cy="1979612"/>
            <a:chOff x="3656856" y="1844824"/>
            <a:chExt cx="2304256" cy="1944216"/>
          </a:xfrm>
        </p:grpSpPr>
        <p:pic>
          <p:nvPicPr>
            <p:cNvPr id="70685" name="Picture 5" descr="C:\Users\Kaiser\Desktop\business-model-words-264619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64" y="1956109"/>
              <a:ext cx="2160240" cy="147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656856" y="1844824"/>
              <a:ext cx="2304256" cy="1944216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ea typeface="微軟正黑體" pitchFamily="34" charset="-120"/>
                </a:rPr>
                <a:t>新商業模式</a:t>
              </a:r>
            </a:p>
          </p:txBody>
        </p:sp>
      </p:grpSp>
      <p:grpSp>
        <p:nvGrpSpPr>
          <p:cNvPr id="70675" name="群組 50"/>
          <p:cNvGrpSpPr>
            <a:grpSpLocks/>
          </p:cNvGrpSpPr>
          <p:nvPr/>
        </p:nvGrpSpPr>
        <p:grpSpPr bwMode="auto">
          <a:xfrm>
            <a:off x="6973888" y="4464050"/>
            <a:ext cx="2233612" cy="1979613"/>
            <a:chOff x="3656856" y="4077072"/>
            <a:chExt cx="2304256" cy="1944216"/>
          </a:xfrm>
        </p:grpSpPr>
        <p:pic>
          <p:nvPicPr>
            <p:cNvPr id="70683" name="Picture 6" descr="C:\Users\Kaiser\Desktop\quality-service-features-1921190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64" y="4116348"/>
              <a:ext cx="2179879" cy="147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3656856" y="4077072"/>
              <a:ext cx="2304256" cy="1944216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ea typeface="微軟正黑體" pitchFamily="34" charset="-120"/>
                </a:rPr>
                <a:t>新服務模式</a:t>
              </a:r>
            </a:p>
          </p:txBody>
        </p:sp>
      </p:grpSp>
      <p:sp>
        <p:nvSpPr>
          <p:cNvPr id="70676" name="矩形 48"/>
          <p:cNvSpPr>
            <a:spLocks noChangeArrowheads="1"/>
          </p:cNvSpPr>
          <p:nvPr/>
        </p:nvSpPr>
        <p:spPr bwMode="auto">
          <a:xfrm>
            <a:off x="1111250" y="2257425"/>
            <a:ext cx="3559175" cy="21669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4625" indent="-174625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82563" indent="-180975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rgbClr val="0066FF"/>
                </a:solidFill>
                <a:latin typeface="Times New Roman" panose="02020603050405020304" pitchFamily="18" charset="0"/>
              </a:rPr>
              <a:t>結合政策輔導資源，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鼓勵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業者申請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創新研發補助款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創新應用服務研發計畫</a:t>
            </a:r>
            <a:endParaRPr lang="en-US" altLang="zh-TW" dirty="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主導性新產品開發計畫</a:t>
            </a:r>
            <a:endParaRPr lang="en-US" altLang="zh-TW" dirty="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SBIR</a:t>
            </a: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中小型企業創新研發計畫</a:t>
            </a:r>
            <a:endParaRPr lang="en-US" altLang="zh-TW" dirty="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SIIR</a:t>
            </a: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協助傳統產業技術開發計畫</a:t>
            </a:r>
            <a:endParaRPr lang="en-US" altLang="zh-TW" dirty="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CITD</a:t>
            </a: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協助傳統產業技術開發計畫</a:t>
            </a:r>
            <a:endParaRPr lang="en-US" altLang="zh-TW" dirty="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其他研發補助計畫</a:t>
            </a:r>
            <a:endParaRPr lang="zh-TW" altLang="en-US" sz="2400" dirty="0">
              <a:solidFill>
                <a:srgbClr val="3C8C93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9" name="圓角矩形 58"/>
          <p:cNvSpPr>
            <a:spLocks noChangeArrowheads="1"/>
          </p:cNvSpPr>
          <p:nvPr/>
        </p:nvSpPr>
        <p:spPr bwMode="auto">
          <a:xfrm>
            <a:off x="273050" y="2257425"/>
            <a:ext cx="768350" cy="2166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prstClr val="white"/>
                </a:solidFill>
                <a:latin typeface="+mn-lt"/>
                <a:ea typeface="微軟正黑體" pitchFamily="34" charset="-120"/>
              </a:rPr>
              <a:t>創新研發補助</a:t>
            </a:r>
          </a:p>
        </p:txBody>
      </p:sp>
      <p:pic>
        <p:nvPicPr>
          <p:cNvPr id="70678" name="Picture 4" descr="networking systems a computer network allows sharing of resources and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5919788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14" descr="Network Topology refers to layout of a network and how different nodes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918200"/>
            <a:ext cx="1673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918200"/>
            <a:ext cx="13128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1" name="矩形 65"/>
          <p:cNvSpPr>
            <a:spLocks noChangeArrowheads="1"/>
          </p:cNvSpPr>
          <p:nvPr/>
        </p:nvSpPr>
        <p:spPr bwMode="auto">
          <a:xfrm>
            <a:off x="1112838" y="4481513"/>
            <a:ext cx="3557587" cy="14001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4625" indent="-174625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>
                <a:solidFill>
                  <a:srgbClr val="0066FF"/>
                </a:solidFill>
                <a:latin typeface="Times New Roman" panose="02020603050405020304" pitchFamily="18" charset="0"/>
              </a:rPr>
              <a:t>研究電子商務研發活動認定類別與技術項目</a:t>
            </a:r>
            <a:endParaRPr lang="en-US" altLang="zh-TW" sz="1800">
              <a:solidFill>
                <a:srgbClr val="0066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鼓勵及輔導網路購物業者申請研發投資抵減</a:t>
            </a:r>
          </a:p>
        </p:txBody>
      </p:sp>
      <p:sp>
        <p:nvSpPr>
          <p:cNvPr id="67" name="圓角矩形 66"/>
          <p:cNvSpPr>
            <a:spLocks noChangeArrowheads="1"/>
          </p:cNvSpPr>
          <p:nvPr/>
        </p:nvSpPr>
        <p:spPr bwMode="auto">
          <a:xfrm>
            <a:off x="273050" y="4435475"/>
            <a:ext cx="768350" cy="14001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prstClr val="white"/>
                </a:solidFill>
                <a:latin typeface="+mn-lt"/>
                <a:ea typeface="微軟正黑體" pitchFamily="34" charset="-120"/>
              </a:rPr>
              <a:t>研發投資抵減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59"/>
          <p:cNvSpPr>
            <a:spLocks noChangeArrowheads="1"/>
          </p:cNvSpPr>
          <p:nvPr/>
        </p:nvSpPr>
        <p:spPr bwMode="auto">
          <a:xfrm>
            <a:off x="433388" y="1238250"/>
            <a:ext cx="387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>
                <a:solidFill>
                  <a:srgbClr val="3C8C93"/>
                </a:solidFill>
                <a:latin typeface="Times New Roman" panose="02020603050405020304" pitchFamily="18" charset="0"/>
              </a:rPr>
              <a:t>輔導傳統產業導入電子商務</a:t>
            </a:r>
            <a:endParaRPr lang="zh-TW" altLang="en-US" sz="1600">
              <a:solidFill>
                <a:srgbClr val="3C8C9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683" name="群組 73"/>
          <p:cNvGrpSpPr>
            <a:grpSpLocks/>
          </p:cNvGrpSpPr>
          <p:nvPr/>
        </p:nvGrpSpPr>
        <p:grpSpPr bwMode="auto">
          <a:xfrm>
            <a:off x="128588" y="1287463"/>
            <a:ext cx="360362" cy="360362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7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grpSp>
        <p:nvGrpSpPr>
          <p:cNvPr id="71684" name="群組 3"/>
          <p:cNvGrpSpPr>
            <a:grpSpLocks/>
          </p:cNvGrpSpPr>
          <p:nvPr/>
        </p:nvGrpSpPr>
        <p:grpSpPr bwMode="auto">
          <a:xfrm>
            <a:off x="157163" y="1628775"/>
            <a:ext cx="9404350" cy="5160963"/>
            <a:chOff x="12700" y="1107975"/>
            <a:chExt cx="9848850" cy="5681763"/>
          </a:xfrm>
        </p:grpSpPr>
        <p:cxnSp>
          <p:nvCxnSpPr>
            <p:cNvPr id="79" name="直線接點 78"/>
            <p:cNvCxnSpPr/>
            <p:nvPr/>
          </p:nvCxnSpPr>
          <p:spPr>
            <a:xfrm>
              <a:off x="59251" y="1107975"/>
              <a:ext cx="4319263" cy="0"/>
            </a:xfrm>
            <a:prstGeom prst="line">
              <a:avLst/>
            </a:prstGeom>
            <a:ln w="15875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字方塊 57"/>
            <p:cNvSpPr txBox="1">
              <a:spLocks noChangeArrowheads="1"/>
            </p:cNvSpPr>
            <p:nvPr/>
          </p:nvSpPr>
          <p:spPr bwMode="auto">
            <a:xfrm>
              <a:off x="129077" y="1125452"/>
              <a:ext cx="1152135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零售業</a:t>
              </a:r>
            </a:p>
          </p:txBody>
        </p:sp>
        <p:sp>
          <p:nvSpPr>
            <p:cNvPr id="94" name="文字方塊 57"/>
            <p:cNvSpPr txBox="1">
              <a:spLocks noChangeArrowheads="1"/>
            </p:cNvSpPr>
            <p:nvPr/>
          </p:nvSpPr>
          <p:spPr bwMode="auto">
            <a:xfrm>
              <a:off x="3683575" y="1125452"/>
              <a:ext cx="1150473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農漁業</a:t>
              </a:r>
            </a:p>
          </p:txBody>
        </p:sp>
        <p:sp>
          <p:nvSpPr>
            <p:cNvPr id="95" name="文字方塊 57"/>
            <p:cNvSpPr txBox="1">
              <a:spLocks noChangeArrowheads="1"/>
            </p:cNvSpPr>
            <p:nvPr/>
          </p:nvSpPr>
          <p:spPr bwMode="auto">
            <a:xfrm>
              <a:off x="7628767" y="1125452"/>
              <a:ext cx="1153798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旅行業</a:t>
              </a:r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3322804" y="1197108"/>
              <a:ext cx="0" cy="5398635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endParaRPr lang="zh-TW" altLang="en-US">
                <a:latin typeface="+mn-lt"/>
                <a:ea typeface="微軟正黑體" pitchFamily="34" charset="-120"/>
              </a:endParaRPr>
            </a:p>
          </p:txBody>
        </p:sp>
        <p:sp>
          <p:nvSpPr>
            <p:cNvPr id="97" name="Line 32"/>
            <p:cNvSpPr>
              <a:spLocks noChangeShapeType="1"/>
            </p:cNvSpPr>
            <p:nvPr/>
          </p:nvSpPr>
          <p:spPr bwMode="auto">
            <a:xfrm>
              <a:off x="6602984" y="1197108"/>
              <a:ext cx="0" cy="5398635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endParaRPr lang="zh-TW" altLang="en-US">
                <a:latin typeface="+mn-lt"/>
                <a:ea typeface="微軟正黑體" pitchFamily="34" charset="-120"/>
              </a:endParaRPr>
            </a:p>
          </p:txBody>
        </p:sp>
        <p:sp>
          <p:nvSpPr>
            <p:cNvPr id="71693" name="文字方塊 99"/>
            <p:cNvSpPr txBox="1">
              <a:spLocks noChangeArrowheads="1"/>
            </p:cNvSpPr>
            <p:nvPr/>
          </p:nvSpPr>
          <p:spPr bwMode="auto">
            <a:xfrm>
              <a:off x="3384550" y="1484313"/>
              <a:ext cx="316865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5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拓展國內農漁會產品多元行銷通路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5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建立國產安全農產品電子商務直銷通路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15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拓展跨境電子商務，海外直送服務</a:t>
              </a:r>
            </a:p>
          </p:txBody>
        </p:sp>
        <p:sp>
          <p:nvSpPr>
            <p:cNvPr id="71694" name="文字方塊 100"/>
            <p:cNvSpPr txBox="1">
              <a:spLocks noChangeArrowheads="1"/>
            </p:cNvSpPr>
            <p:nvPr/>
          </p:nvSpPr>
          <p:spPr bwMode="auto">
            <a:xfrm>
              <a:off x="3375025" y="4665663"/>
              <a:ext cx="3168650" cy="21240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85725" indent="-85725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整合國產安全農產品電子商務，提供消費者選購安全農產品連結導購服務</a:t>
              </a:r>
              <a:endParaRPr lang="en-US" altLang="zh-TW" sz="13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辦理「電子商務</a:t>
              </a:r>
              <a:r>
                <a:rPr lang="en-US" altLang="zh-TW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『</a:t>
              </a: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大陸下單、臺灣寄貨</a:t>
              </a:r>
              <a:r>
                <a:rPr lang="en-US" altLang="zh-TW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』</a:t>
              </a: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創新業務拓展計畫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補助農會赴大陸參展並推廣臺灣農特產品電子商務平臺。</a:t>
              </a:r>
              <a:endParaRPr lang="en-US" altLang="zh-TW" sz="13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推動簽訂我國農產品透過電子商務進入大陸市場相關規定。</a:t>
              </a:r>
              <a:endParaRPr lang="en-US" altLang="zh-TW" sz="13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3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推動中國大陸對特定食安網站開放。</a:t>
              </a:r>
            </a:p>
          </p:txBody>
        </p:sp>
        <p:pic>
          <p:nvPicPr>
            <p:cNvPr id="71695" name="Picture 4" descr="螢幕快照 2014-09-18 下午1.52.4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023835"/>
              <a:ext cx="1655762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8" descr="螢幕快照 2014-09-18 下午2.27.0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744913"/>
              <a:ext cx="1655762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7" name="Picture 2" descr="C:\Users\CI6966.NTCOA\Desktop\top_0913_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338513"/>
              <a:ext cx="1655762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8" name="Picture 2" descr="C:\Users\CI6966.NTCOA\Desktop\6cbecf3c9780bf602f207fd5c334d60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4105275"/>
              <a:ext cx="1655762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763" y="2760168"/>
              <a:ext cx="1079500" cy="186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0" name="矩形 108"/>
            <p:cNvSpPr>
              <a:spLocks noChangeArrowheads="1"/>
            </p:cNvSpPr>
            <p:nvPr/>
          </p:nvSpPr>
          <p:spPr bwMode="auto">
            <a:xfrm>
              <a:off x="6694488" y="1484313"/>
              <a:ext cx="3167062" cy="2519362"/>
            </a:xfrm>
            <a:prstGeom prst="rect">
              <a:avLst/>
            </a:prstGeom>
            <a:solidFill>
              <a:srgbClr val="13ABFD">
                <a:alpha val="70195"/>
              </a:srgbClr>
            </a:solidFill>
            <a:ln w="15875">
              <a:solidFill>
                <a:srgbClr val="B4B4B4"/>
              </a:solidFill>
              <a:miter lim="800000"/>
              <a:headEnd/>
              <a:tailEnd/>
            </a:ln>
          </p:spPr>
          <p:txBody>
            <a:bodyPr anchor="ctr"/>
            <a:lstStyle>
              <a:lvl1pPr marL="88900" indent="-88900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輔導旅行業者利用電子交易平臺經營旅行業務，提升電子商務營收比重</a:t>
              </a: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鼓勵加入同業</a:t>
              </a:r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B2B2C</a:t>
              </a: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平台 </a:t>
              </a: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提供台灣觀光資訊資料庫介接加值使用 </a:t>
              </a: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強化旅遊從業人員之教育訓練，提升專業知能 </a:t>
              </a: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完備旅遊電子商務規範 </a:t>
              </a: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</a:pP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輔導中小型旅行業者廣泛運用電子商務</a:t>
              </a:r>
            </a:p>
          </p:txBody>
        </p:sp>
        <p:sp>
          <p:nvSpPr>
            <p:cNvPr id="71701" name="矩形 109"/>
            <p:cNvSpPr>
              <a:spLocks noChangeArrowheads="1"/>
            </p:cNvSpPr>
            <p:nvPr/>
          </p:nvSpPr>
          <p:spPr bwMode="auto">
            <a:xfrm>
              <a:off x="6694488" y="4327525"/>
              <a:ext cx="3167062" cy="1439863"/>
            </a:xfrm>
            <a:prstGeom prst="rect">
              <a:avLst/>
            </a:prstGeom>
            <a:solidFill>
              <a:srgbClr val="13ABFD">
                <a:alpha val="70195"/>
              </a:srgbClr>
            </a:solidFill>
            <a:ln w="15875">
              <a:solidFill>
                <a:srgbClr val="B4B4B4"/>
              </a:solidFill>
              <a:miter lim="800000"/>
              <a:headEnd/>
              <a:tailEnd/>
            </a:ln>
          </p:spPr>
          <p:txBody>
            <a:bodyPr/>
            <a:lstStyle>
              <a:lvl1pPr marL="88900" indent="-88900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輔導旅館及民宿建立自有網站及訂房系統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辦理旅宿業電子商務研習課程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輔導旅宿業廣泛運用電子商務進行訂房交易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臺灣旅宿網成為訂房入口網站</a:t>
              </a:r>
            </a:p>
          </p:txBody>
        </p:sp>
        <p:sp>
          <p:nvSpPr>
            <p:cNvPr id="112" name="文字方塊 57"/>
            <p:cNvSpPr txBox="1">
              <a:spLocks noChangeArrowheads="1"/>
            </p:cNvSpPr>
            <p:nvPr/>
          </p:nvSpPr>
          <p:spPr bwMode="auto">
            <a:xfrm>
              <a:off x="7628767" y="3991675"/>
              <a:ext cx="1153798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Char char="•"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+mn-lt"/>
                  <a:ea typeface="微軟正黑體" pitchFamily="34" charset="-120"/>
                </a:rPr>
                <a:t>旅宿業</a:t>
              </a:r>
            </a:p>
          </p:txBody>
        </p:sp>
        <p:pic>
          <p:nvPicPr>
            <p:cNvPr id="7170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488" y="5873750"/>
              <a:ext cx="1584325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0" y="5873750"/>
              <a:ext cx="15113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圓角矩形 116"/>
            <p:cNvSpPr/>
            <p:nvPr/>
          </p:nvSpPr>
          <p:spPr bwMode="auto">
            <a:xfrm>
              <a:off x="102477" y="1557134"/>
              <a:ext cx="3082338" cy="576740"/>
            </a:xfrm>
            <a:prstGeom prst="roundRect">
              <a:avLst>
                <a:gd name="adj" fmla="val 20772"/>
              </a:avLst>
            </a:prstGeom>
            <a:noFill/>
            <a:ln w="19050" cap="flat" cmpd="sng" algn="ctr">
              <a:solidFill>
                <a:srgbClr val="4F81BD"/>
              </a:solidFill>
              <a:prstDash val="sysDash"/>
            </a:ln>
            <a:effectLst/>
          </p:spPr>
          <p:txBody>
            <a:bodyPr anchor="ctr"/>
            <a:lstStyle/>
            <a:p>
              <a:pPr defTabSz="938213">
                <a:lnSpc>
                  <a:spcPct val="100000"/>
                </a:lnSpc>
                <a:defRPr/>
              </a:pPr>
              <a:r>
                <a:rPr kumimoji="0" lang="zh-TW" altLang="en-US" sz="1400" kern="0" dirty="0">
                  <a:solidFill>
                    <a:srgbClr val="4F81BD">
                      <a:lumMod val="75000"/>
                    </a:srgbClr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強化平台及網路商店電子商務服務能量，並朝大型化及加強投資發展</a:t>
              </a:r>
            </a:p>
          </p:txBody>
        </p:sp>
        <p:pic>
          <p:nvPicPr>
            <p:cNvPr id="71706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4689475"/>
              <a:ext cx="3295650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7" name="圓角矩形 120"/>
            <p:cNvSpPr>
              <a:spLocks noChangeArrowheads="1"/>
            </p:cNvSpPr>
            <p:nvPr/>
          </p:nvSpPr>
          <p:spPr bwMode="auto">
            <a:xfrm>
              <a:off x="106363" y="2276475"/>
              <a:ext cx="3079750" cy="2305050"/>
            </a:xfrm>
            <a:prstGeom prst="roundRect">
              <a:avLst>
                <a:gd name="adj" fmla="val 20773"/>
              </a:avLst>
            </a:prstGeom>
            <a:noFill/>
            <a:ln w="19050">
              <a:solidFill>
                <a:srgbClr val="4F81BD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177800" indent="-177800" algn="l" defTabSz="938213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defTabSz="938213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defTabSz="938213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defTabSz="938213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defTabSz="938213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defTabSz="938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defTabSz="938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defTabSz="938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defTabSz="938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kumimoji="0" lang="zh-TW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做多</a:t>
              </a:r>
              <a:r>
                <a:rPr kumimoji="0" lang="zh-TW" altLang="en-US" sz="1400">
                  <a:solidFill>
                    <a:srgbClr val="376092"/>
                  </a:solidFill>
                  <a:latin typeface="Times New Roman" panose="02020603050405020304" pitchFamily="18" charset="0"/>
                </a:rPr>
                <a:t>：提升網路開店家數增加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kumimoji="0" lang="zh-TW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做大</a:t>
              </a:r>
              <a:r>
                <a:rPr kumimoji="0" lang="zh-TW" altLang="en-US" sz="1400">
                  <a:solidFill>
                    <a:srgbClr val="376092"/>
                  </a:solidFill>
                  <a:latin typeface="Times New Roman" panose="02020603050405020304" pitchFamily="18" charset="0"/>
                </a:rPr>
                <a:t>：輔導大型零售業者導入電子商務</a:t>
              </a:r>
              <a:r>
                <a:rPr kumimoji="0" lang="en-US" altLang="zh-TW" sz="1400">
                  <a:solidFill>
                    <a:srgbClr val="376092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O2O</a:t>
              </a:r>
              <a:r>
                <a:rPr kumimoji="0" lang="zh-TW" altLang="en-US" sz="1400">
                  <a:solidFill>
                    <a:srgbClr val="37609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服務、及協助商家發展手機</a:t>
              </a:r>
              <a:r>
                <a:rPr kumimoji="0" lang="en-US" altLang="zh-TW" sz="1400">
                  <a:solidFill>
                    <a:srgbClr val="37609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APP</a:t>
              </a:r>
              <a:r>
                <a:rPr kumimoji="0" lang="zh-TW" altLang="en-US" sz="1400">
                  <a:solidFill>
                    <a:srgbClr val="37609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開店創新模式；協助平台內上架商品與商家倍增發展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kumimoji="0" lang="zh-TW" altLang="en-US" sz="140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變強</a:t>
              </a:r>
              <a:r>
                <a:rPr kumimoji="0" lang="zh-TW" altLang="en-US" sz="1400">
                  <a:solidFill>
                    <a:srgbClr val="376092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：協助電子商務業者上市上櫃；協助垂直電商拓展營收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產業電子商務化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E37CFE-C409-4BE8-9420-D03C4691B96B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433388" y="1311275"/>
            <a:ext cx="44926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導入電子發票提供巨量資料分析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微軟正黑體" pitchFamily="34" charset="-120"/>
            </a:endParaRPr>
          </a:p>
        </p:txBody>
      </p:sp>
      <p:grpSp>
        <p:nvGrpSpPr>
          <p:cNvPr id="72707" name="群組 73"/>
          <p:cNvGrpSpPr>
            <a:grpSpLocks/>
          </p:cNvGrpSpPr>
          <p:nvPr/>
        </p:nvGrpSpPr>
        <p:grpSpPr bwMode="auto">
          <a:xfrm>
            <a:off x="128588" y="1360488"/>
            <a:ext cx="360362" cy="360362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7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電子商務化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1)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2709" name="群組 3"/>
          <p:cNvGrpSpPr>
            <a:grpSpLocks/>
          </p:cNvGrpSpPr>
          <p:nvPr/>
        </p:nvGrpSpPr>
        <p:grpSpPr bwMode="auto">
          <a:xfrm>
            <a:off x="168275" y="1419225"/>
            <a:ext cx="9177338" cy="5364163"/>
            <a:chOff x="168275" y="691113"/>
            <a:chExt cx="9545638" cy="6092275"/>
          </a:xfrm>
        </p:grpSpPr>
        <p:sp>
          <p:nvSpPr>
            <p:cNvPr id="30" name="文字方塊 29"/>
            <p:cNvSpPr txBox="1"/>
            <p:nvPr/>
          </p:nvSpPr>
          <p:spPr>
            <a:xfrm>
              <a:off x="272302" y="1098301"/>
              <a:ext cx="4393866" cy="150462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/>
            <a:lstStyle/>
            <a:p>
              <a:pPr marL="342900" indent="-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rgbClr val="C00000"/>
                  </a:solidFill>
                  <a:latin typeface="+mn-lt"/>
                  <a:ea typeface="+mn-ea"/>
                </a:rPr>
                <a:t>推動策略：</a:t>
              </a:r>
              <a:endParaRPr lang="en-US" altLang="zh-TW" sz="2000" dirty="0">
                <a:solidFill>
                  <a:srgbClr val="C00000"/>
                </a:solidFill>
                <a:latin typeface="+mn-lt"/>
                <a:ea typeface="+mn-ea"/>
              </a:endParaRP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zh-TW" alt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建置電子發票智慧生活平台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zh-TW" alt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擴大電子發票整合服務平台應用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zh-TW" alt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提供巨量資料分析服務</a:t>
              </a:r>
              <a:endParaRPr lang="en-US" altLang="zh-TW" sz="2000" dirty="0">
                <a:solidFill>
                  <a:schemeClr val="accent2"/>
                </a:solidFill>
                <a:latin typeface="+mn-lt"/>
                <a:ea typeface="+mn-ea"/>
              </a:endParaRP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zh-TW" altLang="en-US" sz="2000" dirty="0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  <p:sp>
          <p:nvSpPr>
            <p:cNvPr id="72712" name="Rectangle 9"/>
            <p:cNvSpPr>
              <a:spLocks noChangeArrowheads="1"/>
            </p:cNvSpPr>
            <p:nvPr/>
          </p:nvSpPr>
          <p:spPr bwMode="auto">
            <a:xfrm>
              <a:off x="4737170" y="1004832"/>
              <a:ext cx="1368851" cy="157400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6213" indent="-176213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建置巨量資料分析平台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建置</a:t>
              </a:r>
              <a:r>
                <a: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Warehouse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建置雲端架構之分散式儲存機制 </a:t>
              </a: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6106021" y="703734"/>
              <a:ext cx="2087128" cy="220324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6213" indent="-176213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資料挖掘及智慧分析作業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提供隨選式查詢與視覺化分析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輔導加值服務中心進行發票資料交換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推動企業供應鏈之電子發票資料流之應用 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提供電子發票應用服務至相關政府機關</a:t>
              </a:r>
            </a:p>
          </p:txBody>
        </p:sp>
        <p:sp>
          <p:nvSpPr>
            <p:cNvPr id="72714" name="Rectangle 9"/>
            <p:cNvSpPr>
              <a:spLocks noChangeArrowheads="1"/>
            </p:cNvSpPr>
            <p:nvPr/>
          </p:nvSpPr>
          <p:spPr bwMode="auto">
            <a:xfrm>
              <a:off x="8274059" y="691113"/>
              <a:ext cx="1439854" cy="220324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6213" indent="-176213"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結合第三方支付，推動電子發票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利用</a:t>
              </a:r>
              <a:r>
                <a: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NFC</a:t>
              </a: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技術索取電子發票 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結合電子商務、持續電子發票推廣與輔導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7471399" y="1773460"/>
              <a:ext cx="1514504" cy="710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5338112" y="1771734"/>
              <a:ext cx="1512702" cy="7265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168275" y="1028271"/>
              <a:ext cx="4895834" cy="0"/>
            </a:xfrm>
            <a:prstGeom prst="line">
              <a:avLst/>
            </a:prstGeom>
            <a:ln w="15875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7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4797425"/>
              <a:ext cx="3598863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063" y="4797425"/>
              <a:ext cx="36004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063" y="2628900"/>
              <a:ext cx="3600450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088" y="2656230"/>
              <a:ext cx="3600450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圓角矩形 48"/>
            <p:cNvSpPr>
              <a:spLocks noChangeArrowheads="1"/>
            </p:cNvSpPr>
            <p:nvPr/>
          </p:nvSpPr>
          <p:spPr bwMode="auto">
            <a:xfrm>
              <a:off x="272302" y="4798305"/>
              <a:ext cx="792580" cy="1943614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kumimoji="0" lang="zh-TW" altLang="en-US" sz="1400" smtClean="0">
                  <a:solidFill>
                    <a:srgbClr val="FFFFFF"/>
                  </a:solidFill>
                  <a:latin typeface="Times New Roman" pitchFamily="18" charset="0"/>
                  <a:ea typeface="微軟正黑體" pitchFamily="34" charset="-120"/>
                </a:rPr>
                <a:t>運用電子發票巨量資料加值服務</a:t>
              </a:r>
            </a:p>
          </p:txBody>
        </p:sp>
        <p:sp>
          <p:nvSpPr>
            <p:cNvPr id="51" name="圓角矩形 50"/>
            <p:cNvSpPr>
              <a:spLocks noChangeArrowheads="1"/>
            </p:cNvSpPr>
            <p:nvPr/>
          </p:nvSpPr>
          <p:spPr bwMode="auto">
            <a:xfrm>
              <a:off x="5097133" y="4798305"/>
              <a:ext cx="792580" cy="1943614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dirty="0">
                  <a:solidFill>
                    <a:prstClr val="white"/>
                  </a:solidFill>
                  <a:latin typeface="+mn-lt"/>
                  <a:ea typeface="微軟正黑體" pitchFamily="34" charset="-120"/>
                </a:rPr>
                <a:t>流通業供貨預測</a:t>
              </a:r>
            </a:p>
          </p:txBody>
        </p:sp>
        <p:sp>
          <p:nvSpPr>
            <p:cNvPr id="52" name="圓角矩形 51"/>
            <p:cNvSpPr>
              <a:spLocks noChangeArrowheads="1"/>
            </p:cNvSpPr>
            <p:nvPr/>
          </p:nvSpPr>
          <p:spPr bwMode="auto">
            <a:xfrm>
              <a:off x="5097133" y="2629319"/>
              <a:ext cx="792580" cy="19418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dirty="0">
                  <a:solidFill>
                    <a:prstClr val="white"/>
                  </a:solidFill>
                  <a:latin typeface="+mn-lt"/>
                  <a:ea typeface="微軟正黑體" pitchFamily="34" charset="-120"/>
                </a:rPr>
                <a:t>展店分析</a:t>
              </a:r>
            </a:p>
          </p:txBody>
        </p:sp>
        <p:sp>
          <p:nvSpPr>
            <p:cNvPr id="53" name="圓角矩形 52"/>
            <p:cNvSpPr>
              <a:spLocks noChangeArrowheads="1"/>
            </p:cNvSpPr>
            <p:nvPr/>
          </p:nvSpPr>
          <p:spPr bwMode="auto">
            <a:xfrm>
              <a:off x="272302" y="2629319"/>
              <a:ext cx="792580" cy="19418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dirty="0">
                  <a:solidFill>
                    <a:prstClr val="white"/>
                  </a:solidFill>
                  <a:latin typeface="+mn-lt"/>
                  <a:ea typeface="微軟正黑體" pitchFamily="34" charset="-120"/>
                </a:rPr>
                <a:t>電子發票重點工作</a:t>
              </a:r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A72D85-3522-4226-BA78-23C8D9203D06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國際合作</a:t>
            </a:r>
            <a:endParaRPr lang="zh-TW" altLang="en-US" dirty="0"/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E8213E-0A50-42E8-91E4-7E1F539C0E1D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矩形 59"/>
          <p:cNvSpPr>
            <a:spLocks noChangeArrowheads="1"/>
          </p:cNvSpPr>
          <p:nvPr/>
        </p:nvSpPr>
        <p:spPr bwMode="auto">
          <a:xfrm>
            <a:off x="508000" y="1238250"/>
            <a:ext cx="4197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>
                <a:solidFill>
                  <a:srgbClr val="3C8C93"/>
                </a:solidFill>
                <a:latin typeface="Times New Roman" panose="02020603050405020304" pitchFamily="18" charset="0"/>
              </a:rPr>
              <a:t>電子商務跨境產業合作與發展</a:t>
            </a:r>
          </a:p>
        </p:txBody>
      </p:sp>
      <p:grpSp>
        <p:nvGrpSpPr>
          <p:cNvPr id="73733" name="群組 73"/>
          <p:cNvGrpSpPr>
            <a:grpSpLocks/>
          </p:cNvGrpSpPr>
          <p:nvPr/>
        </p:nvGrpSpPr>
        <p:grpSpPr bwMode="auto">
          <a:xfrm>
            <a:off x="128588" y="1287463"/>
            <a:ext cx="360362" cy="360362"/>
            <a:chOff x="3872880" y="701335"/>
            <a:chExt cx="360000" cy="360000"/>
          </a:xfrm>
        </p:grpSpPr>
        <p:sp>
          <p:nvSpPr>
            <p:cNvPr id="71" name="橢圓 70"/>
            <p:cNvSpPr/>
            <p:nvPr/>
          </p:nvSpPr>
          <p:spPr bwMode="auto">
            <a:xfrm>
              <a:off x="3872880" y="70133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 w="5715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72" name="等腰三角形 71"/>
            <p:cNvSpPr/>
            <p:nvPr/>
          </p:nvSpPr>
          <p:spPr bwMode="auto">
            <a:xfrm rot="5400000">
              <a:off x="3969620" y="774287"/>
              <a:ext cx="215683" cy="215683"/>
            </a:xfrm>
            <a:prstGeom prst="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</p:grpSp>
      <p:cxnSp>
        <p:nvCxnSpPr>
          <p:cNvPr id="79" name="直線接點 78"/>
          <p:cNvCxnSpPr/>
          <p:nvPr/>
        </p:nvCxnSpPr>
        <p:spPr>
          <a:xfrm>
            <a:off x="200025" y="1628775"/>
            <a:ext cx="467995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文字方塊 44"/>
          <p:cNvSpPr txBox="1">
            <a:spLocks noChangeArrowheads="1"/>
          </p:cNvSpPr>
          <p:nvPr/>
        </p:nvSpPr>
        <p:spPr bwMode="auto">
          <a:xfrm>
            <a:off x="415925" y="1700213"/>
            <a:ext cx="3168650" cy="180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74625" indent="-174625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推動策略：</a:t>
            </a:r>
            <a:endParaRPr lang="en-US" altLang="zh-TW" sz="240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1400">
                <a:solidFill>
                  <a:srgbClr val="0070C0"/>
                </a:solidFill>
                <a:latin typeface="Times New Roman" panose="02020603050405020304" pitchFamily="18" charset="0"/>
              </a:rPr>
              <a:t>由平台帶動網路商家、支援服務業拓展跨境合作，建立大帶小服務體系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1400">
                <a:solidFill>
                  <a:srgbClr val="0070C0"/>
                </a:solidFill>
                <a:latin typeface="Times New Roman" panose="02020603050405020304" pitchFamily="18" charset="0"/>
              </a:rPr>
              <a:t>建立跨境產業合作關係與協商機制，深化中國大陸與拓展東南亞新市場機會</a:t>
            </a:r>
            <a:endParaRPr lang="en-US" altLang="zh-TW" sz="14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3736" name="群組 85"/>
          <p:cNvGrpSpPr>
            <a:grpSpLocks/>
          </p:cNvGrpSpPr>
          <p:nvPr/>
        </p:nvGrpSpPr>
        <p:grpSpPr bwMode="auto">
          <a:xfrm>
            <a:off x="415925" y="3502025"/>
            <a:ext cx="8929688" cy="3455988"/>
            <a:chOff x="128464" y="1674321"/>
            <a:chExt cx="9505056" cy="3698895"/>
          </a:xfrm>
        </p:grpSpPr>
        <p:sp>
          <p:nvSpPr>
            <p:cNvPr id="11" name="矩形 10"/>
            <p:cNvSpPr/>
            <p:nvPr/>
          </p:nvSpPr>
          <p:spPr>
            <a:xfrm>
              <a:off x="2144381" y="2493277"/>
              <a:ext cx="2495816" cy="11893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2000" dirty="0">
                  <a:ea typeface="微軟正黑體" pitchFamily="34" charset="-120"/>
                </a:rPr>
                <a:t>平台業者</a:t>
              </a:r>
              <a:endParaRPr lang="en-US" altLang="zh-TW" sz="2000" dirty="0"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en-US" altLang="zh-TW" sz="1200" dirty="0" err="1">
                  <a:ea typeface="微軟正黑體" pitchFamily="34" charset="-120"/>
                </a:rPr>
                <a:t>PChome</a:t>
              </a:r>
              <a:r>
                <a:rPr lang="zh-TW" altLang="en-US" sz="1200" dirty="0">
                  <a:ea typeface="微軟正黑體" pitchFamily="34" charset="-120"/>
                </a:rPr>
                <a:t>商店街、東森、</a:t>
              </a:r>
              <a:r>
                <a:rPr lang="en-US" altLang="zh-TW" sz="1200" dirty="0" err="1">
                  <a:ea typeface="微軟正黑體" pitchFamily="34" charset="-120"/>
                </a:rPr>
                <a:t>momo</a:t>
              </a:r>
              <a:r>
                <a:rPr lang="zh-TW" altLang="en-US" sz="1200" dirty="0">
                  <a:ea typeface="微軟正黑體" pitchFamily="34" charset="-120"/>
                </a:rPr>
                <a:t>、</a:t>
              </a:r>
              <a:r>
                <a:rPr lang="en-US" altLang="zh-TW" sz="1200" dirty="0">
                  <a:ea typeface="微軟正黑體" pitchFamily="34" charset="-120"/>
                </a:rPr>
                <a:t>shopping99</a:t>
              </a:r>
              <a:r>
                <a:rPr lang="zh-TW" altLang="en-US" sz="1200" dirty="0">
                  <a:ea typeface="微軟正黑體" pitchFamily="34" charset="-120"/>
                </a:rPr>
                <a:t>等</a:t>
              </a:r>
              <a:endParaRPr lang="en-US" altLang="zh-TW" sz="1200" dirty="0"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44381" y="3801568"/>
              <a:ext cx="768853" cy="5980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糖村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007862" y="3801568"/>
              <a:ext cx="768854" cy="5980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zh-TW" sz="1200" dirty="0">
                  <a:solidFill>
                    <a:schemeClr val="tx1"/>
                  </a:solidFill>
                  <a:ea typeface="微軟正黑體" pitchFamily="34" charset="-120"/>
                </a:rPr>
                <a:t>PG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美人網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73033" y="3801568"/>
              <a:ext cx="767164" cy="5980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阮的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肉干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144381" y="4518579"/>
              <a:ext cx="768853" cy="5946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zh-TW" sz="1200" dirty="0">
                  <a:solidFill>
                    <a:schemeClr val="tx1"/>
                  </a:solidFill>
                  <a:ea typeface="微軟正黑體" pitchFamily="34" charset="-120"/>
                </a:rPr>
                <a:t>OB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嚴選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07862" y="4518579"/>
              <a:ext cx="768854" cy="5946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zh-TW" sz="1200" dirty="0">
                  <a:solidFill>
                    <a:schemeClr val="tx1"/>
                  </a:solidFill>
                  <a:ea typeface="微軟正黑體" pitchFamily="34" charset="-120"/>
                </a:rPr>
                <a:t>ERH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873033" y="4518579"/>
              <a:ext cx="767164" cy="5946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200" dirty="0">
                  <a:solidFill>
                    <a:schemeClr val="tx1"/>
                  </a:solidFill>
                  <a:ea typeface="微軟正黑體" pitchFamily="34" charset="-120"/>
                </a:rPr>
                <a:t>其他</a:t>
              </a:r>
              <a:endParaRPr lang="en-US" altLang="zh-TW" sz="12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5025469" y="3103247"/>
              <a:ext cx="201085" cy="1371156"/>
            </a:xfrm>
            <a:custGeom>
              <a:avLst/>
              <a:gdLst>
                <a:gd name="connsiteX0" fmla="*/ 0 w 253219"/>
                <a:gd name="connsiteY0" fmla="*/ 0 h 829994"/>
                <a:gd name="connsiteX1" fmla="*/ 0 w 253219"/>
                <a:gd name="connsiteY1" fmla="*/ 829994 h 829994"/>
                <a:gd name="connsiteX2" fmla="*/ 253219 w 253219"/>
                <a:gd name="connsiteY2" fmla="*/ 829994 h 8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9" h="829994">
                  <a:moveTo>
                    <a:pt x="0" y="0"/>
                  </a:moveTo>
                  <a:lnTo>
                    <a:pt x="0" y="829994"/>
                  </a:lnTo>
                  <a:lnTo>
                    <a:pt x="253219" y="829994"/>
                  </a:lnTo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415728" y="2493277"/>
              <a:ext cx="1537707" cy="773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600" dirty="0">
                  <a:solidFill>
                    <a:schemeClr val="tx2"/>
                  </a:solidFill>
                  <a:latin typeface="+mn-lt"/>
                  <a:ea typeface="微軟正黑體" pitchFamily="34" charset="-120"/>
                  <a:cs typeface="Tahoma" pitchFamily="34" charset="0"/>
                </a:rPr>
                <a:t>金流服務商</a:t>
              </a: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415728" y="4338476"/>
              <a:ext cx="1537707" cy="7747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600" dirty="0">
                  <a:solidFill>
                    <a:schemeClr val="tx2"/>
                  </a:solidFill>
                  <a:latin typeface="+mn-lt"/>
                  <a:ea typeface="微軟正黑體" pitchFamily="34" charset="-120"/>
                  <a:cs typeface="Tahoma" pitchFamily="34" charset="0"/>
                </a:rPr>
                <a:t>資訊服務商</a:t>
              </a:r>
              <a:endParaRPr lang="zh-TW" altLang="en-US" sz="1200" dirty="0">
                <a:solidFill>
                  <a:schemeClr val="tx2"/>
                </a:solidFill>
                <a:latin typeface="+mn-lt"/>
                <a:ea typeface="微軟正黑體" pitchFamily="34" charset="-120"/>
                <a:cs typeface="Tahoma" pitchFamily="34" charset="0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415728" y="3385294"/>
              <a:ext cx="1537707" cy="7764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600" dirty="0">
                  <a:solidFill>
                    <a:schemeClr val="tx2"/>
                  </a:solidFill>
                  <a:latin typeface="+mn-lt"/>
                  <a:ea typeface="微軟正黑體" pitchFamily="34" charset="-120"/>
                  <a:cs typeface="Tahoma" pitchFamily="34" charset="0"/>
                </a:rPr>
                <a:t>物流服務商</a:t>
              </a: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92883" y="3087955"/>
              <a:ext cx="60832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128464" y="2277494"/>
              <a:ext cx="4824344" cy="3095722"/>
            </a:xfrm>
            <a:prstGeom prst="ellipse">
              <a:avLst/>
            </a:prstGeom>
            <a:noFill/>
            <a:ln w="95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24" name="文字方塊 58"/>
            <p:cNvSpPr txBox="1">
              <a:spLocks noChangeArrowheads="1"/>
            </p:cNvSpPr>
            <p:nvPr/>
          </p:nvSpPr>
          <p:spPr bwMode="auto">
            <a:xfrm>
              <a:off x="272096" y="1674321"/>
              <a:ext cx="4464419" cy="75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200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由平台帶動網路商家、</a:t>
              </a:r>
              <a:endParaRPr lang="en-US" altLang="zh-TW" sz="2000" dirty="0">
                <a:solidFill>
                  <a:srgbClr val="C00000"/>
                </a:solidFill>
                <a:latin typeface="+mn-lt"/>
                <a:ea typeface="微軟正黑體" pitchFamily="34" charset="-12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TW" altLang="en-US" sz="200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支援服務業拓展跨境合作</a:t>
              </a:r>
            </a:p>
          </p:txBody>
        </p:sp>
        <p:sp>
          <p:nvSpPr>
            <p:cNvPr id="73752" name="文字方塊 68"/>
            <p:cNvSpPr txBox="1">
              <a:spLocks noChangeArrowheads="1"/>
            </p:cNvSpPr>
            <p:nvPr/>
          </p:nvSpPr>
          <p:spPr bwMode="auto">
            <a:xfrm>
              <a:off x="5458054" y="1674321"/>
              <a:ext cx="3959173" cy="75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  <a:latin typeface="Times New Roman" panose="02020603050405020304" pitchFamily="18" charset="0"/>
                </a:rPr>
                <a:t>建立跨境產業合作</a:t>
              </a:r>
              <a:endParaRPr lang="en-US" altLang="zh-TW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C00000"/>
                  </a:solidFill>
                  <a:latin typeface="Times New Roman" panose="02020603050405020304" pitchFamily="18" charset="0"/>
                </a:rPr>
                <a:t>關係與協商機制</a:t>
              </a:r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6177904" y="2709061"/>
              <a:ext cx="60663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105243" y="3140627"/>
              <a:ext cx="187228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6177904" y="3500831"/>
              <a:ext cx="179962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6177904" y="4005457"/>
              <a:ext cx="179962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6177904" y="4437023"/>
              <a:ext cx="179962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05243" y="4868589"/>
              <a:ext cx="606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手繪多邊形 31"/>
            <p:cNvSpPr/>
            <p:nvPr/>
          </p:nvSpPr>
          <p:spPr>
            <a:xfrm>
              <a:off x="7779822" y="2646194"/>
              <a:ext cx="196015" cy="2205404"/>
            </a:xfrm>
            <a:custGeom>
              <a:avLst/>
              <a:gdLst>
                <a:gd name="connsiteX0" fmla="*/ 0 w 196948"/>
                <a:gd name="connsiteY0" fmla="*/ 0 h 2208628"/>
                <a:gd name="connsiteX1" fmla="*/ 196948 w 196948"/>
                <a:gd name="connsiteY1" fmla="*/ 0 h 2208628"/>
                <a:gd name="connsiteX2" fmla="*/ 196948 w 196948"/>
                <a:gd name="connsiteY2" fmla="*/ 2208628 h 2208628"/>
                <a:gd name="connsiteX3" fmla="*/ 0 w 196948"/>
                <a:gd name="connsiteY3" fmla="*/ 2208628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8" h="2208628">
                  <a:moveTo>
                    <a:pt x="0" y="0"/>
                  </a:moveTo>
                  <a:lnTo>
                    <a:pt x="196948" y="0"/>
                  </a:lnTo>
                  <a:lnTo>
                    <a:pt x="196948" y="2208628"/>
                  </a:lnTo>
                  <a:lnTo>
                    <a:pt x="0" y="2208628"/>
                  </a:lnTo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537829" y="2493277"/>
              <a:ext cx="1247063" cy="3602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兩岸搭橋</a:t>
              </a:r>
              <a:endParaRPr lang="en-US" altLang="zh-TW" sz="1400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37829" y="2924843"/>
              <a:ext cx="1247063" cy="3602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商務參訪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537829" y="3358109"/>
              <a:ext cx="1247063" cy="3585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商機媒合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537829" y="3861036"/>
              <a:ext cx="1247063" cy="3602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議題盤整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537829" y="4292602"/>
              <a:ext cx="1247063" cy="3602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協商機制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37829" y="4725866"/>
              <a:ext cx="1247063" cy="36020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itchFamily="34" charset="-120"/>
                </a:rPr>
                <a:t>追蹤管考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216415" y="2493277"/>
              <a:ext cx="1176092" cy="120634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zh-TW" altLang="en-US" sz="1400" smtClean="0">
                  <a:latin typeface="Times New Roman" pitchFamily="18" charset="0"/>
                  <a:ea typeface="微軟正黑體" pitchFamily="34" charset="-120"/>
                </a:rPr>
                <a:t>透過商機媒合活動，建立產業交流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216415" y="3861036"/>
              <a:ext cx="1176092" cy="122503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algn="ctr"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zh-TW" altLang="en-US" sz="1400" smtClean="0">
                  <a:latin typeface="Times New Roman" pitchFamily="18" charset="0"/>
                  <a:ea typeface="微軟正黑體" pitchFamily="34" charset="-120"/>
                </a:rPr>
                <a:t>透過搭橋、產合或區域經濟協議，進行障礙協商</a:t>
              </a:r>
            </a:p>
          </p:txBody>
        </p:sp>
        <p:cxnSp>
          <p:nvCxnSpPr>
            <p:cNvPr id="41" name="直線接點 40"/>
            <p:cNvCxnSpPr/>
            <p:nvPr/>
          </p:nvCxnSpPr>
          <p:spPr>
            <a:xfrm flipV="1">
              <a:off x="7977528" y="3353011"/>
              <a:ext cx="19770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7977528" y="4217842"/>
              <a:ext cx="19770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8193821" y="2493277"/>
              <a:ext cx="1439699" cy="1211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2000" dirty="0">
                  <a:ea typeface="微軟正黑體" pitchFamily="34" charset="-120"/>
                </a:rPr>
                <a:t>中國大陸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193821" y="3789675"/>
              <a:ext cx="1439699" cy="1211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defRPr/>
              </a:pPr>
              <a:r>
                <a:rPr lang="zh-TW" altLang="en-US" sz="2000" dirty="0">
                  <a:ea typeface="微軟正黑體" pitchFamily="34" charset="-120"/>
                </a:rPr>
                <a:t>東南亞</a:t>
              </a:r>
            </a:p>
          </p:txBody>
        </p:sp>
      </p:grpSp>
      <p:sp>
        <p:nvSpPr>
          <p:cNvPr id="73737" name="文字方塊 80"/>
          <p:cNvSpPr txBox="1">
            <a:spLocks noChangeArrowheads="1"/>
          </p:cNvSpPr>
          <p:nvPr/>
        </p:nvSpPr>
        <p:spPr bwMode="auto">
          <a:xfrm>
            <a:off x="3800475" y="1700213"/>
            <a:ext cx="5905500" cy="180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74625" indent="-174625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工作重點：</a:t>
            </a:r>
            <a:endParaRPr lang="en-US" altLang="zh-TW" sz="240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1400">
                <a:solidFill>
                  <a:srgbClr val="0070C0"/>
                </a:solidFill>
                <a:latin typeface="Times New Roman" panose="02020603050405020304" pitchFamily="18" charset="0"/>
              </a:rPr>
              <a:t>舉辦兩岸電子商務產業搭橋或產業合作小組會議，爭取臺商在通關物流、落地經營等相關優惠</a:t>
            </a:r>
            <a:endParaRPr lang="en-US" altLang="zh-TW" sz="140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1400">
                <a:solidFill>
                  <a:srgbClr val="0070C0"/>
                </a:solidFill>
                <a:latin typeface="Times New Roman" panose="02020603050405020304" pitchFamily="18" charset="0"/>
              </a:rPr>
              <a:t>配合區域經濟協議，並舉辦商機媒合活動，拓展東南亞市場，協助臺商建立如：馬來西亞、菲律賓、越南、印尼等合作關係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1400">
                <a:solidFill>
                  <a:srgbClr val="0070C0"/>
                </a:solidFill>
                <a:latin typeface="Times New Roman" panose="02020603050405020304" pitchFamily="18" charset="0"/>
              </a:rPr>
              <a:t>加強輔導臺灣平台跨境直送或落地經營，並主打臺灣優質商品，舉辦海外聯合行銷，提升市場銷售機會</a:t>
            </a:r>
            <a:endParaRPr lang="en-US" altLang="zh-TW" sz="14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一、背景說明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電子商務定義與範疇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C51CF7-911B-4A2B-99D3-2EE30FFA78A5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7348" name="矩形 7"/>
          <p:cNvSpPr>
            <a:spLocks noChangeArrowheads="1"/>
          </p:cNvSpPr>
          <p:nvPr/>
        </p:nvSpPr>
        <p:spPr bwMode="auto">
          <a:xfrm>
            <a:off x="560388" y="1628775"/>
            <a:ext cx="8713787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定義：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26267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凡應用網際網路進行交易或相關服務，所產生之各種商務活動，稱之為電子商務。</a:t>
            </a:r>
            <a:endParaRPr lang="en-US" altLang="zh-TW" sz="2800" dirty="0">
              <a:solidFill>
                <a:srgbClr val="262673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TW" sz="2800" dirty="0">
              <a:solidFill>
                <a:srgbClr val="262673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範疇：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26267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電子商務係透過網路基礎建設，包含寛頻、光纖、行動上網、雲端及物聯網等。支援服務層面包含：金流、物流、資訊流、資訊安全、隱私保護、技術研發、社群網絡及行銷等。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rgbClr val="262673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57349" name="Group 125"/>
          <p:cNvGrpSpPr>
            <a:grpSpLocks/>
          </p:cNvGrpSpPr>
          <p:nvPr/>
        </p:nvGrpSpPr>
        <p:grpSpPr bwMode="auto">
          <a:xfrm>
            <a:off x="152400" y="1341438"/>
            <a:ext cx="9574213" cy="5256212"/>
            <a:chOff x="247" y="4566"/>
            <a:chExt cx="3829" cy="1431"/>
          </a:xfrm>
        </p:grpSpPr>
        <p:grpSp>
          <p:nvGrpSpPr>
            <p:cNvPr id="57350" name="Group 126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57389" name="Line 12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0" name="Line 12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1" name="Line 12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2" name="Line 13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3" name="Line 13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4" name="Line 13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5" name="Line 13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6" name="Line 13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7" name="Line 13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8" name="Line 13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99" name="Line 13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0" name="Line 13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1" name="Line 13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2" name="Line 14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3" name="Line 141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4" name="Line 14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5" name="Line 14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6" name="Line 14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7" name="Line 14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8" name="Line 14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09" name="Line 14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7351" name="Group 148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57368" name="Line 14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69" name="Line 15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0" name="Line 15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1" name="Line 152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2" name="Line 153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2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3" name="Line 154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4" name="Line 155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5" name="Line 156"/>
              <p:cNvSpPr>
                <a:spLocks noChangeShapeType="1"/>
              </p:cNvSpPr>
              <p:nvPr/>
            </p:nvSpPr>
            <p:spPr bwMode="auto">
              <a:xfrm flipH="1">
                <a:off x="1873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6" name="Line 157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7" name="Line 158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8" name="Line 15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9" name="Line 16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0" name="Line 16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1" name="Line 16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2" name="Line 16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8" cy="64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3" name="Line 16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4" name="Line 16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5" name="Line 16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6" name="Line 16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7" name="Line 16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8" name="Line 16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7352" name="Group 170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57353" name="Group 171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57364" name="Line 172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5" name="Line 173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6" name="Line 174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7" name="Line 175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354" name="Group 176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57355" name="Line 177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5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57" name="Line 179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58" name="Line 180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5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0" name="Line 182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2" name="Line 184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3" name="Line 185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一、背景說明</a:t>
            </a:r>
            <a:r>
              <a:rPr lang="en-US" altLang="zh-TW" sz="2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2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續</a:t>
            </a:r>
            <a:r>
              <a:rPr lang="en-US" altLang="zh-TW" sz="2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en-US" altLang="zh-TW" sz="2400" smtClean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8371" name="內容版面配置區 1"/>
          <p:cNvSpPr>
            <a:spLocks noGrp="1"/>
          </p:cNvSpPr>
          <p:nvPr>
            <p:ph idx="1"/>
          </p:nvPr>
        </p:nvSpPr>
        <p:spPr>
          <a:xfrm>
            <a:off x="344488" y="1485280"/>
            <a:ext cx="9417050" cy="86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電子商務是架構在網路上的商務應用，串連各經濟層面，形成電子商務生態系統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372" name="群組 2"/>
          <p:cNvGrpSpPr>
            <a:grpSpLocks/>
          </p:cNvGrpSpPr>
          <p:nvPr/>
        </p:nvGrpSpPr>
        <p:grpSpPr bwMode="auto">
          <a:xfrm>
            <a:off x="144463" y="2060575"/>
            <a:ext cx="9561512" cy="4652963"/>
            <a:chOff x="0" y="1336675"/>
            <a:chExt cx="10066338" cy="5508625"/>
          </a:xfrm>
        </p:grpSpPr>
        <p:pic>
          <p:nvPicPr>
            <p:cNvPr id="58374" name="Picture 6" descr="http://ts4.mm.bing.net/th?id=HN.608030643209372179&amp;pid=15.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7463"/>
              <a:ext cx="3886200" cy="301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直線接點 106"/>
            <p:cNvCxnSpPr>
              <a:cxnSpLocks noChangeShapeType="1"/>
            </p:cNvCxnSpPr>
            <p:nvPr/>
          </p:nvCxnSpPr>
          <p:spPr bwMode="auto">
            <a:xfrm flipH="1">
              <a:off x="1485800" y="2823309"/>
              <a:ext cx="658499" cy="1308087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直線接點 107"/>
            <p:cNvCxnSpPr>
              <a:cxnSpLocks noChangeShapeType="1"/>
              <a:stCxn id="134" idx="2"/>
            </p:cNvCxnSpPr>
            <p:nvPr/>
          </p:nvCxnSpPr>
          <p:spPr bwMode="auto">
            <a:xfrm flipH="1" flipV="1">
              <a:off x="6020082" y="3107103"/>
              <a:ext cx="591646" cy="19922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0" name="橢圓 109"/>
            <p:cNvSpPr>
              <a:spLocks noChangeArrowheads="1"/>
            </p:cNvSpPr>
            <p:nvPr/>
          </p:nvSpPr>
          <p:spPr bwMode="auto">
            <a:xfrm>
              <a:off x="6185541" y="4262956"/>
              <a:ext cx="1398892" cy="1402059"/>
            </a:xfrm>
            <a:prstGeom prst="ellipse">
              <a:avLst/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11" name="直線接點 110"/>
            <p:cNvCxnSpPr>
              <a:cxnSpLocks noChangeShapeType="1"/>
              <a:stCxn id="134" idx="4"/>
            </p:cNvCxnSpPr>
            <p:nvPr/>
          </p:nvCxnSpPr>
          <p:spPr bwMode="auto">
            <a:xfrm flipH="1">
              <a:off x="7255184" y="4009232"/>
              <a:ext cx="56825" cy="417235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橢圓 111"/>
            <p:cNvSpPr>
              <a:spLocks noChangeArrowheads="1"/>
            </p:cNvSpPr>
            <p:nvPr/>
          </p:nvSpPr>
          <p:spPr bwMode="auto">
            <a:xfrm>
              <a:off x="4768265" y="5127496"/>
              <a:ext cx="1400563" cy="1403937"/>
            </a:xfrm>
            <a:prstGeom prst="ellipse">
              <a:avLst/>
            </a:prstGeom>
            <a:gradFill rotWithShape="1">
              <a:gsLst>
                <a:gs pos="0">
                  <a:srgbClr val="7B57A8"/>
                </a:gs>
                <a:gs pos="20000">
                  <a:srgbClr val="7B58A6"/>
                </a:gs>
                <a:gs pos="100000">
                  <a:srgbClr val="5D417E"/>
                </a:gs>
              </a:gsLst>
              <a:lin ang="5400000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13" name="直線接點 112"/>
            <p:cNvCxnSpPr>
              <a:cxnSpLocks noChangeShapeType="1"/>
            </p:cNvCxnSpPr>
            <p:nvPr/>
          </p:nvCxnSpPr>
          <p:spPr bwMode="auto">
            <a:xfrm flipH="1">
              <a:off x="3584973" y="6020227"/>
              <a:ext cx="1183292" cy="43227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81" name="矩形 113"/>
            <p:cNvSpPr>
              <a:spLocks noChangeArrowheads="1"/>
            </p:cNvSpPr>
            <p:nvPr/>
          </p:nvSpPr>
          <p:spPr bwMode="auto">
            <a:xfrm>
              <a:off x="7816850" y="4370388"/>
              <a:ext cx="1365250" cy="8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食品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飲料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服飾</a:t>
              </a:r>
              <a:r>
                <a:rPr lang="en-US" altLang="zh-TW" sz="160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58382" name="直線接點 114"/>
            <p:cNvCxnSpPr>
              <a:cxnSpLocks noChangeShapeType="1"/>
            </p:cNvCxnSpPr>
            <p:nvPr/>
          </p:nvCxnSpPr>
          <p:spPr bwMode="auto">
            <a:xfrm flipH="1">
              <a:off x="7918450" y="3001963"/>
              <a:ext cx="330200" cy="635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83" name="矩形 115"/>
            <p:cNvSpPr>
              <a:spLocks noChangeArrowheads="1"/>
            </p:cNvSpPr>
            <p:nvPr/>
          </p:nvSpPr>
          <p:spPr bwMode="auto">
            <a:xfrm>
              <a:off x="6408956" y="4729163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批發</a:t>
              </a:r>
              <a:endParaRPr lang="zh-TW" altLang="en-US" sz="2400">
                <a:solidFill>
                  <a:srgbClr val="FFC000"/>
                </a:solidFill>
              </a:endParaRPr>
            </a:p>
          </p:txBody>
        </p:sp>
        <p:cxnSp>
          <p:nvCxnSpPr>
            <p:cNvPr id="58384" name="直線接點 116"/>
            <p:cNvCxnSpPr>
              <a:cxnSpLocks noChangeShapeType="1"/>
            </p:cNvCxnSpPr>
            <p:nvPr/>
          </p:nvCxnSpPr>
          <p:spPr bwMode="auto">
            <a:xfrm flipH="1">
              <a:off x="7486650" y="4694238"/>
              <a:ext cx="331788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85" name="矩形 117"/>
            <p:cNvSpPr>
              <a:spLocks noChangeArrowheads="1"/>
            </p:cNvSpPr>
            <p:nvPr/>
          </p:nvSpPr>
          <p:spPr bwMode="auto">
            <a:xfrm>
              <a:off x="8229600" y="2786063"/>
              <a:ext cx="1836738" cy="8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無店面零售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百貨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便利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量販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超市</a:t>
              </a:r>
              <a:endParaRPr lang="en-US" altLang="zh-TW" sz="1600">
                <a:solidFill>
                  <a:schemeClr val="tx1"/>
                </a:solidFill>
              </a:endParaRPr>
            </a:p>
          </p:txBody>
        </p:sp>
        <p:sp>
          <p:nvSpPr>
            <p:cNvPr id="58386" name="矩形 118"/>
            <p:cNvSpPr>
              <a:spLocks noChangeArrowheads="1"/>
            </p:cNvSpPr>
            <p:nvPr/>
          </p:nvSpPr>
          <p:spPr bwMode="auto">
            <a:xfrm>
              <a:off x="4984968" y="5575300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餐飲</a:t>
              </a:r>
              <a:endParaRPr lang="zh-TW" altLang="en-US" sz="2400">
                <a:solidFill>
                  <a:srgbClr val="FFC000"/>
                </a:solidFill>
              </a:endParaRPr>
            </a:p>
          </p:txBody>
        </p:sp>
        <p:cxnSp>
          <p:nvCxnSpPr>
            <p:cNvPr id="58387" name="直線接點 119"/>
            <p:cNvCxnSpPr>
              <a:cxnSpLocks noChangeShapeType="1"/>
            </p:cNvCxnSpPr>
            <p:nvPr/>
          </p:nvCxnSpPr>
          <p:spPr bwMode="auto">
            <a:xfrm flipH="1">
              <a:off x="6140450" y="6134100"/>
              <a:ext cx="795338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88" name="矩形 120"/>
            <p:cNvSpPr>
              <a:spLocks noChangeArrowheads="1"/>
            </p:cNvSpPr>
            <p:nvPr/>
          </p:nvSpPr>
          <p:spPr bwMode="auto">
            <a:xfrm>
              <a:off x="6935788" y="5772150"/>
              <a:ext cx="1966912" cy="4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餐飲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訂購</a:t>
              </a:r>
              <a:endParaRPr lang="en-US" altLang="zh-TW" sz="1600">
                <a:solidFill>
                  <a:schemeClr val="tx1"/>
                </a:solidFill>
              </a:endParaRPr>
            </a:p>
          </p:txBody>
        </p:sp>
        <p:sp>
          <p:nvSpPr>
            <p:cNvPr id="124" name="橢圓 123"/>
            <p:cNvSpPr>
              <a:spLocks noChangeArrowheads="1"/>
            </p:cNvSpPr>
            <p:nvPr/>
          </p:nvSpPr>
          <p:spPr bwMode="auto">
            <a:xfrm>
              <a:off x="5042361" y="1889229"/>
              <a:ext cx="1398892" cy="1403939"/>
            </a:xfrm>
            <a:prstGeom prst="ellipse">
              <a:avLst/>
            </a:prstGeom>
            <a:solidFill>
              <a:srgbClr val="95B3D7"/>
            </a:solidFill>
            <a:ln w="9525">
              <a:solidFill>
                <a:srgbClr val="95B3D7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390" name="矩形 124"/>
            <p:cNvSpPr>
              <a:spLocks noChangeArrowheads="1"/>
            </p:cNvSpPr>
            <p:nvPr/>
          </p:nvSpPr>
          <p:spPr bwMode="auto">
            <a:xfrm>
              <a:off x="6693114" y="1778000"/>
              <a:ext cx="2422098" cy="4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團體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自由行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票券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交通</a:t>
              </a:r>
              <a:endParaRPr lang="en-US" altLang="zh-TW" sz="1600">
                <a:solidFill>
                  <a:schemeClr val="tx1"/>
                </a:solidFill>
              </a:endParaRPr>
            </a:p>
          </p:txBody>
        </p:sp>
        <p:cxnSp>
          <p:nvCxnSpPr>
            <p:cNvPr id="58391" name="直線接點 125"/>
            <p:cNvCxnSpPr>
              <a:cxnSpLocks noChangeShapeType="1"/>
            </p:cNvCxnSpPr>
            <p:nvPr/>
          </p:nvCxnSpPr>
          <p:spPr bwMode="auto">
            <a:xfrm flipH="1" flipV="1">
              <a:off x="6084888" y="1954213"/>
              <a:ext cx="590550" cy="1587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92" name="矩形 126"/>
            <p:cNvSpPr>
              <a:spLocks noChangeArrowheads="1"/>
            </p:cNvSpPr>
            <p:nvPr/>
          </p:nvSpPr>
          <p:spPr bwMode="auto">
            <a:xfrm>
              <a:off x="5268336" y="2297113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旅遊</a:t>
              </a:r>
              <a:endParaRPr lang="zh-TW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8" name="橢圓 127"/>
            <p:cNvSpPr>
              <a:spLocks noChangeArrowheads="1"/>
            </p:cNvSpPr>
            <p:nvPr/>
          </p:nvSpPr>
          <p:spPr bwMode="auto">
            <a:xfrm>
              <a:off x="1754882" y="1398697"/>
              <a:ext cx="1398891" cy="1403937"/>
            </a:xfrm>
            <a:prstGeom prst="ellipse">
              <a:avLst/>
            </a:prstGeom>
            <a:solidFill>
              <a:srgbClr val="93CDDD"/>
            </a:solidFill>
            <a:ln w="9525">
              <a:solidFill>
                <a:srgbClr val="93CDD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394" name="矩形 128"/>
            <p:cNvSpPr>
              <a:spLocks noChangeArrowheads="1"/>
            </p:cNvSpPr>
            <p:nvPr/>
          </p:nvSpPr>
          <p:spPr bwMode="auto">
            <a:xfrm>
              <a:off x="1960780" y="1830388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物流</a:t>
              </a:r>
              <a:endParaRPr lang="en-US" altLang="zh-TW" sz="2800">
                <a:solidFill>
                  <a:srgbClr val="FFFFFF"/>
                </a:solidFill>
              </a:endParaRPr>
            </a:p>
          </p:txBody>
        </p:sp>
        <p:cxnSp>
          <p:nvCxnSpPr>
            <p:cNvPr id="58395" name="直線接點 131"/>
            <p:cNvCxnSpPr>
              <a:cxnSpLocks noChangeShapeType="1"/>
            </p:cNvCxnSpPr>
            <p:nvPr/>
          </p:nvCxnSpPr>
          <p:spPr bwMode="auto">
            <a:xfrm flipH="1">
              <a:off x="2892425" y="1552575"/>
              <a:ext cx="457200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396" name="矩形 132"/>
            <p:cNvSpPr>
              <a:spLocks noChangeArrowheads="1"/>
            </p:cNvSpPr>
            <p:nvPr/>
          </p:nvSpPr>
          <p:spPr bwMode="auto">
            <a:xfrm>
              <a:off x="3294063" y="1336675"/>
              <a:ext cx="1854200" cy="8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倉儲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物流</a:t>
              </a:r>
              <a:r>
                <a:rPr lang="en-US" altLang="zh-TW" sz="1600">
                  <a:solidFill>
                    <a:schemeClr val="tx1"/>
                  </a:solidFill>
                </a:rPr>
                <a:t>/</a:t>
              </a:r>
              <a:r>
                <a:rPr lang="zh-TW" altLang="en-US" sz="1600">
                  <a:solidFill>
                    <a:schemeClr val="tx1"/>
                  </a:solidFill>
                </a:rPr>
                <a:t>冷鍊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TW" sz="1600">
                <a:solidFill>
                  <a:schemeClr val="tx1"/>
                </a:solidFill>
              </a:endParaRPr>
            </a:p>
          </p:txBody>
        </p:sp>
        <p:sp>
          <p:nvSpPr>
            <p:cNvPr id="134" name="橢圓 133"/>
            <p:cNvSpPr>
              <a:spLocks noChangeArrowheads="1"/>
            </p:cNvSpPr>
            <p:nvPr/>
          </p:nvSpPr>
          <p:spPr bwMode="auto">
            <a:xfrm>
              <a:off x="6611728" y="2603414"/>
              <a:ext cx="1400563" cy="140581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398" name="矩形 134"/>
            <p:cNvSpPr>
              <a:spLocks noChangeArrowheads="1"/>
            </p:cNvSpPr>
            <p:nvPr/>
          </p:nvSpPr>
          <p:spPr bwMode="auto">
            <a:xfrm>
              <a:off x="6845518" y="3054350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零售</a:t>
              </a:r>
              <a:endParaRPr lang="zh-TW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6" name="橢圓 135"/>
            <p:cNvSpPr>
              <a:spLocks noChangeArrowheads="1"/>
            </p:cNvSpPr>
            <p:nvPr/>
          </p:nvSpPr>
          <p:spPr bwMode="auto">
            <a:xfrm>
              <a:off x="2323130" y="2795117"/>
              <a:ext cx="1398891" cy="1403939"/>
            </a:xfrm>
            <a:prstGeom prst="ellipse">
              <a:avLst/>
            </a:prstGeom>
            <a:solidFill>
              <a:srgbClr val="B3A2C7"/>
            </a:solidFill>
            <a:ln w="9525">
              <a:solidFill>
                <a:srgbClr val="B3A2C7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400" name="矩形 136"/>
            <p:cNvSpPr>
              <a:spLocks noChangeArrowheads="1"/>
            </p:cNvSpPr>
            <p:nvPr/>
          </p:nvSpPr>
          <p:spPr bwMode="auto">
            <a:xfrm>
              <a:off x="2537044" y="3217863"/>
              <a:ext cx="950477" cy="5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FFFF"/>
                  </a:solidFill>
                </a:rPr>
                <a:t>製造</a:t>
              </a:r>
              <a:endParaRPr lang="zh-TW" alt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138" name="直線接點 137"/>
            <p:cNvCxnSpPr>
              <a:cxnSpLocks noChangeShapeType="1"/>
            </p:cNvCxnSpPr>
            <p:nvPr/>
          </p:nvCxnSpPr>
          <p:spPr bwMode="auto">
            <a:xfrm flipH="1" flipV="1">
              <a:off x="2341514" y="2802634"/>
              <a:ext cx="182174" cy="178547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402" name="直線接點 138"/>
            <p:cNvCxnSpPr>
              <a:cxnSpLocks noChangeShapeType="1"/>
            </p:cNvCxnSpPr>
            <p:nvPr/>
          </p:nvCxnSpPr>
          <p:spPr bwMode="auto">
            <a:xfrm flipH="1">
              <a:off x="3217863" y="2817813"/>
              <a:ext cx="585787" cy="11112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403" name="矩形 139"/>
            <p:cNvSpPr>
              <a:spLocks noChangeArrowheads="1"/>
            </p:cNvSpPr>
            <p:nvPr/>
          </p:nvSpPr>
          <p:spPr bwMode="auto">
            <a:xfrm>
              <a:off x="3790950" y="2659063"/>
              <a:ext cx="1138238" cy="16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消費電子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行動裝置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數位電視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TW" sz="1600">
                <a:solidFill>
                  <a:schemeClr val="tx1"/>
                </a:solidFill>
              </a:endParaRPr>
            </a:p>
          </p:txBody>
        </p:sp>
        <p:sp>
          <p:nvSpPr>
            <p:cNvPr id="141" name="橢圓 140"/>
            <p:cNvSpPr>
              <a:spLocks noChangeArrowheads="1"/>
            </p:cNvSpPr>
            <p:nvPr/>
          </p:nvSpPr>
          <p:spPr bwMode="auto">
            <a:xfrm>
              <a:off x="3803916" y="3902105"/>
              <a:ext cx="1400563" cy="14039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kern="0" dirty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405" name="矩形 141"/>
            <p:cNvSpPr>
              <a:spLocks noChangeArrowheads="1"/>
            </p:cNvSpPr>
            <p:nvPr/>
          </p:nvSpPr>
          <p:spPr bwMode="auto">
            <a:xfrm>
              <a:off x="3769590" y="4359276"/>
              <a:ext cx="1490522" cy="5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solidFill>
                    <a:srgbClr val="FFFFFF"/>
                  </a:solidFill>
                </a:rPr>
                <a:t>農特產品</a:t>
              </a:r>
              <a:endParaRPr lang="en-US" altLang="zh-TW" sz="2400">
                <a:solidFill>
                  <a:srgbClr val="FFFFFF"/>
                </a:solidFill>
              </a:endParaRPr>
            </a:p>
          </p:txBody>
        </p:sp>
        <p:cxnSp>
          <p:nvCxnSpPr>
            <p:cNvPr id="143" name="直線接點 142"/>
            <p:cNvCxnSpPr>
              <a:cxnSpLocks noChangeShapeType="1"/>
            </p:cNvCxnSpPr>
            <p:nvPr/>
          </p:nvCxnSpPr>
          <p:spPr bwMode="auto">
            <a:xfrm flipH="1" flipV="1">
              <a:off x="3462968" y="4054338"/>
              <a:ext cx="340949" cy="306349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4" name="直線接點 143"/>
            <p:cNvCxnSpPr>
              <a:cxnSpLocks noChangeShapeType="1"/>
            </p:cNvCxnSpPr>
            <p:nvPr/>
          </p:nvCxnSpPr>
          <p:spPr bwMode="auto">
            <a:xfrm flipH="1">
              <a:off x="4795006" y="3306323"/>
              <a:ext cx="706967" cy="659682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5" name="直線接點 144"/>
            <p:cNvCxnSpPr>
              <a:cxnSpLocks noChangeShapeType="1"/>
            </p:cNvCxnSpPr>
            <p:nvPr/>
          </p:nvCxnSpPr>
          <p:spPr bwMode="auto">
            <a:xfrm flipH="1">
              <a:off x="6185541" y="5478950"/>
              <a:ext cx="213928" cy="186065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409" name="矩形 145"/>
            <p:cNvSpPr>
              <a:spLocks noChangeArrowheads="1"/>
            </p:cNvSpPr>
            <p:nvPr/>
          </p:nvSpPr>
          <p:spPr bwMode="auto">
            <a:xfrm>
              <a:off x="5218113" y="3965574"/>
              <a:ext cx="1223962" cy="12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生鮮農產</a:t>
              </a:r>
              <a:endParaRPr lang="en-US" altLang="zh-TW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</a:rPr>
                <a:t>農產加工品</a:t>
              </a:r>
              <a:endParaRPr lang="en-US" altLang="zh-TW" sz="1600">
                <a:solidFill>
                  <a:schemeClr val="tx1"/>
                </a:solidFill>
              </a:endParaRPr>
            </a:p>
          </p:txBody>
        </p:sp>
        <p:cxnSp>
          <p:nvCxnSpPr>
            <p:cNvPr id="58410" name="直線接點 146"/>
            <p:cNvCxnSpPr>
              <a:cxnSpLocks noChangeShapeType="1"/>
            </p:cNvCxnSpPr>
            <p:nvPr/>
          </p:nvCxnSpPr>
          <p:spPr bwMode="auto">
            <a:xfrm flipH="1">
              <a:off x="5041900" y="4143375"/>
              <a:ext cx="195263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837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9B9E89-5CB7-4E60-8BF0-E46DAD6BA303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二、國際發展趨勢</a:t>
            </a:r>
            <a:r>
              <a:rPr lang="en-US" altLang="zh-TW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全球與區域發展趨勢</a:t>
            </a:r>
            <a:r>
              <a:rPr lang="en-US" altLang="zh-TW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(1/2)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1CE643-46D4-4542-8DE4-BCB2E56924CB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396" name="群組 28"/>
          <p:cNvGrpSpPr>
            <a:grpSpLocks/>
          </p:cNvGrpSpPr>
          <p:nvPr/>
        </p:nvGrpSpPr>
        <p:grpSpPr bwMode="auto">
          <a:xfrm>
            <a:off x="4914900" y="3097213"/>
            <a:ext cx="5048250" cy="2419350"/>
            <a:chOff x="4520952" y="2397384"/>
            <a:chExt cx="5783965" cy="2772000"/>
          </a:xfrm>
        </p:grpSpPr>
        <p:grpSp>
          <p:nvGrpSpPr>
            <p:cNvPr id="59431" name="群組 27"/>
            <p:cNvGrpSpPr>
              <a:grpSpLocks/>
            </p:cNvGrpSpPr>
            <p:nvPr/>
          </p:nvGrpSpPr>
          <p:grpSpPr bwMode="auto">
            <a:xfrm>
              <a:off x="4520952" y="2397384"/>
              <a:ext cx="5783965" cy="2772000"/>
              <a:chOff x="4520952" y="2397384"/>
              <a:chExt cx="5783965" cy="2772000"/>
            </a:xfrm>
          </p:grpSpPr>
          <p:graphicFrame>
            <p:nvGraphicFramePr>
              <p:cNvPr id="59433" name="Object 4"/>
              <p:cNvGraphicFramePr>
                <a:graphicFrameLocks/>
              </p:cNvGraphicFramePr>
              <p:nvPr/>
            </p:nvGraphicFramePr>
            <p:xfrm>
              <a:off x="4462742" y="2339174"/>
              <a:ext cx="3284604" cy="2888420"/>
            </p:xfrm>
            <a:graphic>
              <a:graphicData uri="http://schemas.openxmlformats.org/presentationml/2006/ole">
                <p:oleObj spid="_x0000_s59441" r:id="rId4" imgW="2865368" imgH="2523963" progId="Excel.Sheet.8">
                  <p:embed/>
                </p:oleObj>
              </a:graphicData>
            </a:graphic>
          </p:graphicFrame>
          <p:graphicFrame>
            <p:nvGraphicFramePr>
              <p:cNvPr id="59434" name="Object 5"/>
              <p:cNvGraphicFramePr>
                <a:graphicFrameLocks/>
              </p:cNvGraphicFramePr>
              <p:nvPr/>
            </p:nvGraphicFramePr>
            <p:xfrm>
              <a:off x="7078706" y="2339174"/>
              <a:ext cx="3284421" cy="2888420"/>
            </p:xfrm>
            <a:graphic>
              <a:graphicData uri="http://schemas.openxmlformats.org/presentationml/2006/ole">
                <p:oleObj spid="_x0000_s59442" name="工作表" r:id="rId5" imgW="2871465" imgH="2523963" progId="Excel.Sheet.8">
                  <p:embed/>
                </p:oleObj>
              </a:graphicData>
            </a:graphic>
          </p:graphicFrame>
        </p:grpSp>
        <p:sp>
          <p:nvSpPr>
            <p:cNvPr id="59432" name="文字方塊 37"/>
            <p:cNvSpPr txBox="1">
              <a:spLocks noChangeArrowheads="1"/>
            </p:cNvSpPr>
            <p:nvPr/>
          </p:nvSpPr>
          <p:spPr bwMode="auto">
            <a:xfrm>
              <a:off x="7163753" y="2593825"/>
              <a:ext cx="949444" cy="49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C00000"/>
                  </a:solidFill>
                  <a:latin typeface="Times New Roman" panose="02020603050405020304" pitchFamily="18" charset="0"/>
                </a:rPr>
                <a:t>20%</a:t>
              </a:r>
              <a:endParaRPr lang="zh-TW" altLang="en-US" sz="24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9397" name="文字方塊 25"/>
          <p:cNvSpPr txBox="1">
            <a:spLocks noChangeArrowheads="1"/>
          </p:cNvSpPr>
          <p:nvPr/>
        </p:nvSpPr>
        <p:spPr bwMode="auto">
          <a:xfrm>
            <a:off x="5781675" y="4125913"/>
            <a:ext cx="1042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</a:rPr>
              <a:t>2014</a:t>
            </a:r>
            <a:endParaRPr lang="zh-TW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8" name="文字方塊 26"/>
          <p:cNvSpPr txBox="1">
            <a:spLocks noChangeArrowheads="1"/>
          </p:cNvSpPr>
          <p:nvPr/>
        </p:nvSpPr>
        <p:spPr bwMode="auto">
          <a:xfrm>
            <a:off x="8247063" y="4125913"/>
            <a:ext cx="755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</a:rPr>
              <a:t>2025</a:t>
            </a:r>
            <a:endParaRPr lang="zh-TW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399" name="群組 5"/>
          <p:cNvGrpSpPr>
            <a:grpSpLocks/>
          </p:cNvGrpSpPr>
          <p:nvPr/>
        </p:nvGrpSpPr>
        <p:grpSpPr bwMode="auto">
          <a:xfrm>
            <a:off x="100013" y="1320996"/>
            <a:ext cx="4313237" cy="4247954"/>
            <a:chOff x="100013" y="1024669"/>
            <a:chExt cx="4313237" cy="4247577"/>
          </a:xfrm>
        </p:grpSpPr>
        <p:sp>
          <p:nvSpPr>
            <p:cNvPr id="59411" name="文字方塊 17"/>
            <p:cNvSpPr txBox="1">
              <a:spLocks noChangeArrowheads="1"/>
            </p:cNvSpPr>
            <p:nvPr/>
          </p:nvSpPr>
          <p:spPr bwMode="auto">
            <a:xfrm>
              <a:off x="1208584" y="1024669"/>
              <a:ext cx="2147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2020</a:t>
              </a: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年新興產業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9412" name="群組 40"/>
            <p:cNvGrpSpPr>
              <a:grpSpLocks/>
            </p:cNvGrpSpPr>
            <p:nvPr/>
          </p:nvGrpSpPr>
          <p:grpSpPr bwMode="auto">
            <a:xfrm>
              <a:off x="100013" y="1268413"/>
              <a:ext cx="4313237" cy="4003833"/>
              <a:chOff x="100328" y="1700808"/>
              <a:chExt cx="5076564" cy="4713681"/>
            </a:xfrm>
          </p:grpSpPr>
          <p:grpSp>
            <p:nvGrpSpPr>
              <p:cNvPr id="59413" name="群組 18"/>
              <p:cNvGrpSpPr>
                <a:grpSpLocks/>
              </p:cNvGrpSpPr>
              <p:nvPr/>
            </p:nvGrpSpPr>
            <p:grpSpPr bwMode="auto">
              <a:xfrm>
                <a:off x="100328" y="1700808"/>
                <a:ext cx="5076564" cy="4713681"/>
                <a:chOff x="388360" y="1700808"/>
                <a:chExt cx="5076564" cy="4713681"/>
              </a:xfrm>
            </p:grpSpPr>
            <p:sp>
              <p:nvSpPr>
                <p:cNvPr id="130" name="向上箭號 129"/>
                <p:cNvSpPr/>
                <p:nvPr/>
              </p:nvSpPr>
              <p:spPr>
                <a:xfrm>
                  <a:off x="776997" y="2002288"/>
                  <a:ext cx="214871" cy="4103852"/>
                </a:xfrm>
                <a:prstGeom prst="upArrow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endParaRPr lang="zh-TW" altLang="en-US" sz="1600">
                    <a:ea typeface="微軟正黑體" pitchFamily="34" charset="-120"/>
                  </a:endParaRPr>
                </a:p>
              </p:txBody>
            </p:sp>
            <p:sp>
              <p:nvSpPr>
                <p:cNvPr id="131" name="向上箭號 130"/>
                <p:cNvSpPr/>
                <p:nvPr/>
              </p:nvSpPr>
              <p:spPr>
                <a:xfrm rot="5400000">
                  <a:off x="3052743" y="3753759"/>
                  <a:ext cx="216779" cy="4607585"/>
                </a:xfrm>
                <a:prstGeom prst="upArrow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endParaRPr lang="zh-TW" altLang="en-US" sz="1600">
                    <a:ea typeface="微軟正黑體" pitchFamily="34" charset="-120"/>
                  </a:endParaRPr>
                </a:p>
              </p:txBody>
            </p:sp>
            <p:sp>
              <p:nvSpPr>
                <p:cNvPr id="132" name="橢圓 131"/>
                <p:cNvSpPr/>
                <p:nvPr/>
              </p:nvSpPr>
              <p:spPr>
                <a:xfrm>
                  <a:off x="3656269" y="1701413"/>
                  <a:ext cx="1735786" cy="1427752"/>
                </a:xfrm>
                <a:prstGeom prst="ellipse">
                  <a:avLst/>
                </a:prstGeom>
                <a:solidFill>
                  <a:srgbClr val="96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ea typeface="微軟正黑體" pitchFamily="34" charset="-120"/>
                    </a:rPr>
                    <a:t>電子</a:t>
                  </a:r>
                  <a:endParaRPr lang="en-US" altLang="zh-TW" sz="1600" dirty="0">
                    <a:ea typeface="微軟正黑體" pitchFamily="34" charset="-120"/>
                  </a:endParaRPr>
                </a:p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ea typeface="微軟正黑體" pitchFamily="34" charset="-120"/>
                    </a:rPr>
                    <a:t>商務</a:t>
                  </a:r>
                </a:p>
              </p:txBody>
            </p:sp>
            <p:sp>
              <p:nvSpPr>
                <p:cNvPr id="133" name="橢圓 132"/>
                <p:cNvSpPr/>
                <p:nvPr/>
              </p:nvSpPr>
              <p:spPr>
                <a:xfrm>
                  <a:off x="2576308" y="2263918"/>
                  <a:ext cx="1079961" cy="936261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巨量資料</a:t>
                  </a:r>
                </a:p>
              </p:txBody>
            </p:sp>
            <p:sp>
              <p:nvSpPr>
                <p:cNvPr id="134" name="橢圓 133"/>
                <p:cNvSpPr/>
                <p:nvPr/>
              </p:nvSpPr>
              <p:spPr>
                <a:xfrm>
                  <a:off x="1496347" y="1877079"/>
                  <a:ext cx="1079961" cy="93626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en-US" altLang="zh-TW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3D</a:t>
                  </a: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列印</a:t>
                  </a:r>
                </a:p>
              </p:txBody>
            </p:sp>
            <p:sp>
              <p:nvSpPr>
                <p:cNvPr id="135" name="橢圓 134"/>
                <p:cNvSpPr/>
                <p:nvPr/>
              </p:nvSpPr>
              <p:spPr>
                <a:xfrm>
                  <a:off x="1135738" y="2925468"/>
                  <a:ext cx="865089" cy="71948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城市物流</a:t>
                  </a:r>
                </a:p>
              </p:txBody>
            </p:sp>
            <p:sp>
              <p:nvSpPr>
                <p:cNvPr id="136" name="橢圓 135"/>
                <p:cNvSpPr/>
                <p:nvPr/>
              </p:nvSpPr>
              <p:spPr>
                <a:xfrm>
                  <a:off x="2217567" y="3426302"/>
                  <a:ext cx="1079961" cy="93439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網路安全</a:t>
                  </a:r>
                </a:p>
              </p:txBody>
            </p:sp>
            <p:sp>
              <p:nvSpPr>
                <p:cNvPr id="137" name="橢圓 136"/>
                <p:cNvSpPr/>
                <p:nvPr/>
              </p:nvSpPr>
              <p:spPr>
                <a:xfrm>
                  <a:off x="1281477" y="4149522"/>
                  <a:ext cx="1079961" cy="79236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替代能源</a:t>
                  </a:r>
                </a:p>
              </p:txBody>
            </p:sp>
            <p:sp>
              <p:nvSpPr>
                <p:cNvPr id="138" name="橢圓 11"/>
                <p:cNvSpPr/>
                <p:nvPr/>
              </p:nvSpPr>
              <p:spPr>
                <a:xfrm>
                  <a:off x="1135738" y="5085783"/>
                  <a:ext cx="1079961" cy="79236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廢物管理</a:t>
                  </a:r>
                </a:p>
              </p:txBody>
            </p:sp>
            <p:sp>
              <p:nvSpPr>
                <p:cNvPr id="139" name="橢圓 138"/>
                <p:cNvSpPr/>
                <p:nvPr/>
              </p:nvSpPr>
              <p:spPr>
                <a:xfrm>
                  <a:off x="2953734" y="4235486"/>
                  <a:ext cx="1079961" cy="93626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管理服務</a:t>
                  </a:r>
                </a:p>
              </p:txBody>
            </p:sp>
            <p:sp>
              <p:nvSpPr>
                <p:cNvPr id="140" name="橢圓 139"/>
                <p:cNvSpPr/>
                <p:nvPr/>
              </p:nvSpPr>
              <p:spPr>
                <a:xfrm>
                  <a:off x="3656269" y="3357157"/>
                  <a:ext cx="1369571" cy="1080158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雲端</a:t>
                  </a:r>
                  <a:endParaRPr lang="en-US" altLang="zh-TW" sz="1600" dirty="0">
                    <a:solidFill>
                      <a:schemeClr val="tx1"/>
                    </a:solidFill>
                    <a:ea typeface="微軟正黑體" pitchFamily="34" charset="-120"/>
                  </a:endParaRPr>
                </a:p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dirty="0">
                      <a:solidFill>
                        <a:schemeClr val="tx1"/>
                      </a:solidFill>
                      <a:ea typeface="微軟正黑體" pitchFamily="34" charset="-120"/>
                    </a:rPr>
                    <a:t>運算</a:t>
                  </a:r>
                </a:p>
              </p:txBody>
            </p:sp>
            <p:sp>
              <p:nvSpPr>
                <p:cNvPr id="141" name="橢圓 140"/>
                <p:cNvSpPr/>
                <p:nvPr/>
              </p:nvSpPr>
              <p:spPr>
                <a:xfrm>
                  <a:off x="4295278" y="4665306"/>
                  <a:ext cx="971591" cy="86337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lvl1pPr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1pPr>
                  <a:lvl2pPr marL="742950" indent="-285750"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2pPr>
                  <a:lvl3pPr marL="1143000" indent="-228600"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3pPr>
                  <a:lvl4pPr marL="1600200" indent="-228600"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4pPr>
                  <a:lvl5pPr marL="2057400" indent="-228600"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5pPr>
                  <a:lvl6pPr marL="2514600" indent="-228600" algn="ctr" fontAlgn="base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6pPr>
                  <a:lvl7pPr marL="2971800" indent="-228600" algn="ctr" fontAlgn="base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7pPr>
                  <a:lvl8pPr marL="3429000" indent="-228600" algn="ctr" fontAlgn="base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8pPr>
                  <a:lvl9pPr marL="3886200" indent="-228600" algn="ctr" fontAlgn="base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lvl9pPr>
                </a:lstStyle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 smtClean="0">
                      <a:latin typeface="Times New Roman" pitchFamily="18" charset="0"/>
                      <a:ea typeface="微軟正黑體" pitchFamily="34" charset="-120"/>
                    </a:rPr>
                    <a:t>保健產業</a:t>
                  </a:r>
                </a:p>
              </p:txBody>
            </p:sp>
            <p:sp>
              <p:nvSpPr>
                <p:cNvPr id="1062" name="文字方塊 15"/>
                <p:cNvSpPr txBox="1">
                  <a:spLocks noChangeArrowheads="1"/>
                </p:cNvSpPr>
                <p:nvPr/>
              </p:nvSpPr>
              <p:spPr bwMode="auto">
                <a:xfrm>
                  <a:off x="388360" y="3430040"/>
                  <a:ext cx="468979" cy="1158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>
                      <a:latin typeface="+mn-lt"/>
                      <a:ea typeface="微軟正黑體" pitchFamily="34" charset="-120"/>
                    </a:rPr>
                    <a:t>成長潛力</a:t>
                  </a:r>
                </a:p>
              </p:txBody>
            </p:sp>
            <p:sp>
              <p:nvSpPr>
                <p:cNvPr id="1063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2439912" y="6124828"/>
                  <a:ext cx="1278016" cy="289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00000"/>
                    </a:lnSpc>
                    <a:defRPr/>
                  </a:pPr>
                  <a:r>
                    <a:rPr lang="zh-TW" altLang="en-US" sz="1600">
                      <a:latin typeface="+mn-lt"/>
                      <a:ea typeface="微軟正黑體" pitchFamily="34" charset="-120"/>
                    </a:rPr>
                    <a:t>市場規模</a:t>
                  </a:r>
                </a:p>
              </p:txBody>
            </p:sp>
          </p:grpSp>
          <p:sp>
            <p:nvSpPr>
              <p:cNvPr id="1047" name="文字方塊 33"/>
              <p:cNvSpPr txBox="1">
                <a:spLocks noChangeArrowheads="1"/>
              </p:cNvSpPr>
              <p:nvPr/>
            </p:nvSpPr>
            <p:spPr bwMode="auto">
              <a:xfrm>
                <a:off x="143302" y="6100533"/>
                <a:ext cx="392373" cy="289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zh-TW" altLang="en-US" sz="1600">
                    <a:latin typeface="+mn-lt"/>
                    <a:ea typeface="微軟正黑體" pitchFamily="34" charset="-120"/>
                  </a:rPr>
                  <a:t>低</a:t>
                </a:r>
              </a:p>
            </p:txBody>
          </p:sp>
          <p:sp>
            <p:nvSpPr>
              <p:cNvPr id="4" name="文字方塊 34"/>
              <p:cNvSpPr txBox="1">
                <a:spLocks noChangeArrowheads="1"/>
              </p:cNvSpPr>
              <p:nvPr/>
            </p:nvSpPr>
            <p:spPr bwMode="auto">
              <a:xfrm>
                <a:off x="4737808" y="6100533"/>
                <a:ext cx="392373" cy="289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zh-TW" altLang="en-US" sz="1600">
                    <a:latin typeface="+mn-lt"/>
                    <a:ea typeface="微軟正黑體" pitchFamily="34" charset="-120"/>
                  </a:rPr>
                  <a:t>高</a:t>
                </a:r>
              </a:p>
            </p:txBody>
          </p:sp>
          <p:sp>
            <p:nvSpPr>
              <p:cNvPr id="1049" name="文字方塊 35"/>
              <p:cNvSpPr txBox="1">
                <a:spLocks noChangeArrowheads="1"/>
              </p:cNvSpPr>
              <p:nvPr/>
            </p:nvSpPr>
            <p:spPr bwMode="auto">
              <a:xfrm>
                <a:off x="143302" y="1981731"/>
                <a:ext cx="392373" cy="289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zh-TW" altLang="en-US" sz="1600">
                    <a:latin typeface="+mn-lt"/>
                    <a:ea typeface="微軟正黑體" pitchFamily="34" charset="-120"/>
                  </a:rPr>
                  <a:t>高</a:t>
                </a:r>
              </a:p>
            </p:txBody>
          </p:sp>
        </p:grpSp>
      </p:grpSp>
      <p:sp>
        <p:nvSpPr>
          <p:cNvPr id="144" name="向下箭號 143"/>
          <p:cNvSpPr/>
          <p:nvPr/>
        </p:nvSpPr>
        <p:spPr>
          <a:xfrm rot="16200000">
            <a:off x="7250906" y="4358482"/>
            <a:ext cx="358775" cy="4079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ea typeface="微軟正黑體" pitchFamily="34" charset="-120"/>
            </a:endParaRPr>
          </a:p>
        </p:txBody>
      </p:sp>
      <p:sp>
        <p:nvSpPr>
          <p:cNvPr id="59401" name="文字方塊 38"/>
          <p:cNvSpPr txBox="1">
            <a:spLocks noChangeArrowheads="1"/>
          </p:cNvSpPr>
          <p:nvPr/>
        </p:nvSpPr>
        <p:spPr bwMode="auto">
          <a:xfrm>
            <a:off x="5384800" y="1285875"/>
            <a:ext cx="4032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實體零售與虛擬零售營業額之占比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7" name="文字方塊 39"/>
          <p:cNvSpPr txBox="1">
            <a:spLocks noChangeArrowheads="1"/>
          </p:cNvSpPr>
          <p:nvPr/>
        </p:nvSpPr>
        <p:spPr bwMode="auto">
          <a:xfrm>
            <a:off x="146050" y="5456238"/>
            <a:ext cx="37512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latin typeface="+mn-lt"/>
                <a:ea typeface="微軟正黑體" pitchFamily="34" charset="-120"/>
              </a:rPr>
              <a:t>資料來源：</a:t>
            </a:r>
            <a:r>
              <a:rPr lang="en-US" altLang="zh-TW" sz="1200" dirty="0" err="1">
                <a:latin typeface="+mn-lt"/>
                <a:ea typeface="微軟正黑體" pitchFamily="34" charset="-120"/>
              </a:rPr>
              <a:t>Frost&amp;Sullivan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MIC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整理，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2014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年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11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月</a:t>
            </a:r>
          </a:p>
        </p:txBody>
      </p:sp>
      <p:sp>
        <p:nvSpPr>
          <p:cNvPr id="1045" name="文字方塊 21"/>
          <p:cNvSpPr txBox="1">
            <a:spLocks noChangeArrowheads="1"/>
          </p:cNvSpPr>
          <p:nvPr/>
        </p:nvSpPr>
        <p:spPr bwMode="auto">
          <a:xfrm>
            <a:off x="5911850" y="5219700"/>
            <a:ext cx="1189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n-lt"/>
                <a:ea typeface="微軟正黑體" pitchFamily="34" charset="-120"/>
              </a:rPr>
              <a:t>  實體通路</a:t>
            </a:r>
            <a:endParaRPr lang="en-US" altLang="zh-TW" sz="1600" dirty="0">
              <a:latin typeface="+mn-lt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dirty="0">
                <a:latin typeface="+mn-lt"/>
                <a:ea typeface="微軟正黑體" pitchFamily="34" charset="-120"/>
              </a:rPr>
              <a:t>營業額占比</a:t>
            </a:r>
          </a:p>
        </p:txBody>
      </p:sp>
      <p:grpSp>
        <p:nvGrpSpPr>
          <p:cNvPr id="59404" name="群組 41"/>
          <p:cNvGrpSpPr>
            <a:grpSpLocks/>
          </p:cNvGrpSpPr>
          <p:nvPr/>
        </p:nvGrpSpPr>
        <p:grpSpPr bwMode="auto">
          <a:xfrm>
            <a:off x="7664450" y="5219700"/>
            <a:ext cx="1368425" cy="744538"/>
            <a:chOff x="5745088" y="2111360"/>
            <a:chExt cx="1367999" cy="743360"/>
          </a:xfrm>
        </p:grpSpPr>
        <p:sp>
          <p:nvSpPr>
            <p:cNvPr id="151" name="矩形 150"/>
            <p:cNvSpPr/>
            <p:nvPr/>
          </p:nvSpPr>
          <p:spPr>
            <a:xfrm>
              <a:off x="5745088" y="2314238"/>
              <a:ext cx="179332" cy="1791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>
                <a:ea typeface="微軟正黑體" pitchFamily="34" charset="-120"/>
              </a:endParaRPr>
            </a:p>
          </p:txBody>
        </p:sp>
        <p:sp>
          <p:nvSpPr>
            <p:cNvPr id="59410" name="文字方塊 43"/>
            <p:cNvSpPr txBox="1">
              <a:spLocks noChangeArrowheads="1"/>
            </p:cNvSpPr>
            <p:nvPr/>
          </p:nvSpPr>
          <p:spPr bwMode="auto">
            <a:xfrm>
              <a:off x="5924420" y="2111360"/>
              <a:ext cx="1188667" cy="74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7200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虛擬通路</a:t>
              </a:r>
              <a:endParaRPr lang="en-US" altLang="zh-TW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營業額占比</a:t>
              </a:r>
            </a:p>
          </p:txBody>
        </p:sp>
      </p:grpSp>
      <p:sp>
        <p:nvSpPr>
          <p:cNvPr id="153" name="矩形圖說文字 152"/>
          <p:cNvSpPr/>
          <p:nvPr/>
        </p:nvSpPr>
        <p:spPr>
          <a:xfrm>
            <a:off x="5384800" y="1700213"/>
            <a:ext cx="4392613" cy="1368425"/>
          </a:xfrm>
          <a:prstGeom prst="wedgeRectCallout">
            <a:avLst>
              <a:gd name="adj1" fmla="val -31063"/>
              <a:gd name="adj2" fmla="val 76000"/>
            </a:avLst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193675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altLang="zh-TW" sz="1600" dirty="0" smtClean="0">
              <a:latin typeface="Times New Roman" pitchFamily="18" charset="0"/>
              <a:ea typeface="微軟正黑體" pitchFamily="34" charset="-120"/>
            </a:endParaRP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已開發國家虛擬零售占比約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5%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至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10%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，如美國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(6.5%)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、英國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(9.7%)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開發中國家虛擬零售占比多在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5%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以下，如中國大陸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(4.1%)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、墨西哥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(1.4%)</a:t>
            </a:r>
            <a:r>
              <a:rPr lang="zh-TW" altLang="en-US" sz="1600" dirty="0" smtClean="0">
                <a:latin typeface="Times New Roman" pitchFamily="18" charset="0"/>
                <a:ea typeface="微軟正黑體" pitchFamily="34" charset="-120"/>
              </a:rPr>
              <a:t>、印度</a:t>
            </a:r>
            <a:r>
              <a:rPr lang="en-US" altLang="zh-TW" sz="1600" dirty="0" smtClean="0">
                <a:latin typeface="Times New Roman" pitchFamily="18" charset="0"/>
                <a:ea typeface="微軟正黑體" pitchFamily="34" charset="-120"/>
              </a:rPr>
              <a:t>(0.4%)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zh-TW" altLang="en-US" sz="1600" dirty="0" smtClean="0">
              <a:latin typeface="Times New Roman" pitchFamily="18" charset="0"/>
              <a:ea typeface="微軟正黑體" pitchFamily="34" charset="-120"/>
            </a:endParaRPr>
          </a:p>
        </p:txBody>
      </p:sp>
      <p:sp>
        <p:nvSpPr>
          <p:cNvPr id="59406" name="矩形 23"/>
          <p:cNvSpPr>
            <a:spLocks noChangeArrowheads="1"/>
          </p:cNvSpPr>
          <p:nvPr/>
        </p:nvSpPr>
        <p:spPr bwMode="auto">
          <a:xfrm>
            <a:off x="560388" y="5951538"/>
            <a:ext cx="3816548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電子商務為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2020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年主要新興產業之一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73725" y="5389563"/>
            <a:ext cx="215900" cy="157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ea typeface="微軟正黑體" pitchFamily="34" charset="-120"/>
            </a:endParaRPr>
          </a:p>
        </p:txBody>
      </p:sp>
      <p:sp>
        <p:nvSpPr>
          <p:cNvPr id="59408" name="矩形 23"/>
          <p:cNvSpPr>
            <a:spLocks noChangeArrowheads="1"/>
          </p:cNvSpPr>
          <p:nvPr/>
        </p:nvSpPr>
        <p:spPr bwMode="auto">
          <a:xfrm>
            <a:off x="4953000" y="5951538"/>
            <a:ext cx="46799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零售業虛擬通路營業額佔比至</a:t>
            </a:r>
            <a:r>
              <a:rPr lang="en-US" altLang="zh-TW" sz="2400">
                <a:solidFill>
                  <a:srgbClr val="0000FF"/>
                </a:solidFill>
                <a:latin typeface="Times New Roman" panose="02020603050405020304" pitchFamily="18" charset="0"/>
              </a:rPr>
              <a:t>2025</a:t>
            </a:r>
            <a:r>
              <a:rPr lang="zh-TW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年將預估成長至</a:t>
            </a:r>
            <a:r>
              <a:rPr lang="en-US" altLang="zh-TW" sz="2400">
                <a:solidFill>
                  <a:srgbClr val="0000FF"/>
                </a:solidFill>
                <a:latin typeface="Times New Roman" panose="02020603050405020304" pitchFamily="18" charset="0"/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二、國際發展趨勢</a:t>
            </a:r>
            <a:r>
              <a:rPr lang="en-US" altLang="zh-TW" sz="2400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全球與區域發展趨勢</a:t>
            </a:r>
            <a:r>
              <a:rPr lang="en-US" altLang="zh-TW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(2/2)</a:t>
            </a: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>
          <a:xfrm>
            <a:off x="508000" y="1341438"/>
            <a:ext cx="8915400" cy="43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各國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電子商務市場規模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860E92-869E-4A3B-9CF3-E604F5BBF3A2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0421" name="群組 29"/>
          <p:cNvGrpSpPr>
            <a:grpSpLocks/>
          </p:cNvGrpSpPr>
          <p:nvPr/>
        </p:nvGrpSpPr>
        <p:grpSpPr bwMode="auto">
          <a:xfrm>
            <a:off x="128588" y="1773238"/>
            <a:ext cx="9648825" cy="4535487"/>
            <a:chOff x="-15552" y="1376772"/>
            <a:chExt cx="9926015" cy="4959733"/>
          </a:xfrm>
        </p:grpSpPr>
        <p:pic>
          <p:nvPicPr>
            <p:cNvPr id="30" name="內容版面配置區 3" descr="WORLDMA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duotone>
                <a:srgbClr val="D6EC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12069"/>
            <a:stretch>
              <a:fillRect/>
            </a:stretch>
          </p:blipFill>
          <p:spPr bwMode="auto">
            <a:xfrm>
              <a:off x="-15552" y="1556792"/>
              <a:ext cx="9926015" cy="477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425" name="群組 6"/>
            <p:cNvGrpSpPr>
              <a:grpSpLocks/>
            </p:cNvGrpSpPr>
            <p:nvPr/>
          </p:nvGrpSpPr>
          <p:grpSpPr bwMode="auto">
            <a:xfrm>
              <a:off x="7184897" y="2637344"/>
              <a:ext cx="2376338" cy="2375083"/>
              <a:chOff x="7184897" y="2637344"/>
              <a:chExt cx="2376338" cy="2375083"/>
            </a:xfrm>
          </p:grpSpPr>
          <p:sp>
            <p:nvSpPr>
              <p:cNvPr id="47" name="橢圓 4"/>
              <p:cNvSpPr/>
              <p:nvPr/>
            </p:nvSpPr>
            <p:spPr>
              <a:xfrm>
                <a:off x="7184810" y="2637103"/>
                <a:ext cx="2376169" cy="2374839"/>
              </a:xfrm>
              <a:prstGeom prst="ellipse">
                <a:avLst/>
              </a:prstGeom>
              <a:solidFill>
                <a:srgbClr val="FEB80A">
                  <a:lumMod val="60000"/>
                  <a:lumOff val="40000"/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 dirty="0">
                  <a:solidFill>
                    <a:sysClr val="windowText" lastClr="000000"/>
                  </a:solidFill>
                  <a:latin typeface="Arial"/>
                  <a:ea typeface="微軟正黑體"/>
                  <a:cs typeface="Arial"/>
                </a:endParaRPr>
              </a:p>
            </p:txBody>
          </p:sp>
          <p:sp>
            <p:nvSpPr>
              <p:cNvPr id="60442" name="矩形 5"/>
              <p:cNvSpPr>
                <a:spLocks noChangeArrowheads="1"/>
              </p:cNvSpPr>
              <p:nvPr/>
            </p:nvSpPr>
            <p:spPr bwMode="auto">
              <a:xfrm>
                <a:off x="7274631" y="3248173"/>
                <a:ext cx="2214491" cy="171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亞太地區</a:t>
                </a:r>
                <a:endParaRPr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31.2%</a:t>
                </a:r>
                <a:r>
                  <a:rPr lang="zh-TW" altLang="en-US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33.4%</a:t>
                </a:r>
              </a:p>
            </p:txBody>
          </p:sp>
        </p:grpSp>
        <p:grpSp>
          <p:nvGrpSpPr>
            <p:cNvPr id="60426" name="群組 28"/>
            <p:cNvGrpSpPr>
              <a:grpSpLocks/>
            </p:cNvGrpSpPr>
            <p:nvPr/>
          </p:nvGrpSpPr>
          <p:grpSpPr bwMode="auto">
            <a:xfrm>
              <a:off x="1209922" y="1376772"/>
              <a:ext cx="2231885" cy="2003459"/>
              <a:chOff x="1209922" y="1376772"/>
              <a:chExt cx="2231885" cy="2003459"/>
            </a:xfrm>
          </p:grpSpPr>
          <p:sp>
            <p:nvSpPr>
              <p:cNvPr id="60439" name="橢圓 8"/>
              <p:cNvSpPr>
                <a:spLocks noChangeArrowheads="1"/>
              </p:cNvSpPr>
              <p:nvPr/>
            </p:nvSpPr>
            <p:spPr bwMode="auto">
              <a:xfrm>
                <a:off x="1441178" y="1376772"/>
                <a:ext cx="1910734" cy="1907856"/>
              </a:xfrm>
              <a:prstGeom prst="ellipse">
                <a:avLst/>
              </a:prstGeom>
              <a:solidFill>
                <a:srgbClr val="B2E389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40" name="矩形 9"/>
              <p:cNvSpPr>
                <a:spLocks noChangeArrowheads="1"/>
              </p:cNvSpPr>
              <p:nvPr/>
            </p:nvSpPr>
            <p:spPr bwMode="auto">
              <a:xfrm>
                <a:off x="1209277" y="1664947"/>
                <a:ext cx="2232455" cy="171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北美地區</a:t>
                </a:r>
                <a:endParaRPr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32.9%</a:t>
                </a:r>
                <a:r>
                  <a:rPr lang="zh-TW" altLang="en-US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31.7%</a:t>
                </a:r>
              </a:p>
            </p:txBody>
          </p:sp>
        </p:grpSp>
        <p:grpSp>
          <p:nvGrpSpPr>
            <p:cNvPr id="60427" name="群組 13"/>
            <p:cNvGrpSpPr>
              <a:grpSpLocks/>
            </p:cNvGrpSpPr>
            <p:nvPr/>
          </p:nvGrpSpPr>
          <p:grpSpPr bwMode="auto">
            <a:xfrm>
              <a:off x="3585445" y="1916666"/>
              <a:ext cx="2448026" cy="1621418"/>
              <a:chOff x="4161509" y="2146482"/>
              <a:chExt cx="2448026" cy="1621418"/>
            </a:xfrm>
          </p:grpSpPr>
          <p:sp>
            <p:nvSpPr>
              <p:cNvPr id="60437" name="橢圓 42"/>
              <p:cNvSpPr>
                <a:spLocks noChangeArrowheads="1"/>
              </p:cNvSpPr>
              <p:nvPr/>
            </p:nvSpPr>
            <p:spPr bwMode="auto">
              <a:xfrm>
                <a:off x="4592648" y="2146482"/>
                <a:ext cx="1620041" cy="1621418"/>
              </a:xfrm>
              <a:prstGeom prst="ellipse">
                <a:avLst/>
              </a:prstGeom>
              <a:solidFill>
                <a:srgbClr val="F7A1CA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38" name="矩形 12"/>
              <p:cNvSpPr>
                <a:spLocks noChangeArrowheads="1"/>
              </p:cNvSpPr>
              <p:nvPr/>
            </p:nvSpPr>
            <p:spPr bwMode="auto">
              <a:xfrm>
                <a:off x="4161509" y="2321818"/>
                <a:ext cx="2448026" cy="1413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西歐地區</a:t>
                </a:r>
                <a:endParaRPr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25.4%</a:t>
                </a:r>
                <a:r>
                  <a:rPr lang="zh-TW" altLang="en-US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8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24.6%</a:t>
                </a:r>
              </a:p>
            </p:txBody>
          </p:sp>
        </p:grpSp>
        <p:grpSp>
          <p:nvGrpSpPr>
            <p:cNvPr id="60428" name="群組 18"/>
            <p:cNvGrpSpPr>
              <a:grpSpLocks/>
            </p:cNvGrpSpPr>
            <p:nvPr/>
          </p:nvGrpSpPr>
          <p:grpSpPr bwMode="auto">
            <a:xfrm>
              <a:off x="5963246" y="1503499"/>
              <a:ext cx="1871539" cy="1343659"/>
              <a:chOff x="4424006" y="1117559"/>
              <a:chExt cx="1871539" cy="1343659"/>
            </a:xfrm>
          </p:grpSpPr>
          <p:sp>
            <p:nvSpPr>
              <p:cNvPr id="60435" name="橢圓 40"/>
              <p:cNvSpPr>
                <a:spLocks noChangeArrowheads="1"/>
              </p:cNvSpPr>
              <p:nvPr/>
            </p:nvSpPr>
            <p:spPr bwMode="auto">
              <a:xfrm>
                <a:off x="4747361" y="1200886"/>
                <a:ext cx="1260757" cy="1260332"/>
              </a:xfrm>
              <a:prstGeom prst="ellipse">
                <a:avLst/>
              </a:prstGeom>
              <a:solidFill>
                <a:srgbClr val="ABB9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36" name="矩形 16"/>
              <p:cNvSpPr>
                <a:spLocks noChangeArrowheads="1"/>
              </p:cNvSpPr>
              <p:nvPr/>
            </p:nvSpPr>
            <p:spPr bwMode="auto">
              <a:xfrm>
                <a:off x="4424006" y="1117559"/>
                <a:ext cx="1871539" cy="111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中東歐地區</a:t>
                </a:r>
                <a:endParaRPr lang="en-US" altLang="zh-TW" sz="18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4.0%</a:t>
                </a:r>
                <a:r>
                  <a:rPr lang="zh-TW" altLang="en-US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3.8%</a:t>
                </a:r>
              </a:p>
            </p:txBody>
          </p:sp>
        </p:grpSp>
        <p:grpSp>
          <p:nvGrpSpPr>
            <p:cNvPr id="60429" name="群組 27"/>
            <p:cNvGrpSpPr>
              <a:grpSpLocks/>
            </p:cNvGrpSpPr>
            <p:nvPr/>
          </p:nvGrpSpPr>
          <p:grpSpPr bwMode="auto">
            <a:xfrm>
              <a:off x="2073189" y="3860978"/>
              <a:ext cx="1873172" cy="1315883"/>
              <a:chOff x="1487912" y="4462048"/>
              <a:chExt cx="1873172" cy="1315883"/>
            </a:xfrm>
          </p:grpSpPr>
          <p:sp>
            <p:nvSpPr>
              <p:cNvPr id="60433" name="橢圓 38"/>
              <p:cNvSpPr>
                <a:spLocks noChangeArrowheads="1"/>
              </p:cNvSpPr>
              <p:nvPr/>
            </p:nvSpPr>
            <p:spPr bwMode="auto">
              <a:xfrm>
                <a:off x="1834131" y="4529752"/>
                <a:ext cx="1250959" cy="1248179"/>
              </a:xfrm>
              <a:prstGeom prst="ellipse">
                <a:avLst/>
              </a:prstGeom>
              <a:solidFill>
                <a:srgbClr val="FF616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34" name="矩形 23"/>
              <p:cNvSpPr>
                <a:spLocks noChangeArrowheads="1"/>
              </p:cNvSpPr>
              <p:nvPr/>
            </p:nvSpPr>
            <p:spPr bwMode="auto">
              <a:xfrm>
                <a:off x="1487912" y="4462048"/>
                <a:ext cx="1873172" cy="111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拉丁美洲地區</a:t>
                </a:r>
                <a:endParaRPr lang="en-US" altLang="zh-TW" sz="18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4.3%</a:t>
                </a:r>
                <a:r>
                  <a:rPr lang="zh-TW" altLang="en-US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4.2%</a:t>
                </a:r>
              </a:p>
            </p:txBody>
          </p:sp>
        </p:grpSp>
        <p:grpSp>
          <p:nvGrpSpPr>
            <p:cNvPr id="60430" name="群組 26"/>
            <p:cNvGrpSpPr>
              <a:grpSpLocks/>
            </p:cNvGrpSpPr>
            <p:nvPr/>
          </p:nvGrpSpPr>
          <p:grpSpPr bwMode="auto">
            <a:xfrm>
              <a:off x="4882130" y="4027634"/>
              <a:ext cx="1799682" cy="1112404"/>
              <a:chOff x="4882130" y="4501903"/>
              <a:chExt cx="1799682" cy="1112404"/>
            </a:xfrm>
          </p:grpSpPr>
          <p:sp>
            <p:nvSpPr>
              <p:cNvPr id="60431" name="橢圓 36"/>
              <p:cNvSpPr>
                <a:spLocks noChangeArrowheads="1"/>
              </p:cNvSpPr>
              <p:nvPr/>
            </p:nvSpPr>
            <p:spPr bwMode="auto">
              <a:xfrm>
                <a:off x="5303472" y="4501903"/>
                <a:ext cx="1017425" cy="1019029"/>
              </a:xfrm>
              <a:prstGeom prst="ellipse">
                <a:avLst/>
              </a:prstGeom>
              <a:solidFill>
                <a:srgbClr val="138677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en-US" altLang="zh-TW" sz="24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32" name="矩形 25"/>
              <p:cNvSpPr>
                <a:spLocks noChangeArrowheads="1"/>
              </p:cNvSpPr>
              <p:nvPr/>
            </p:nvSpPr>
            <p:spPr bwMode="auto">
              <a:xfrm>
                <a:off x="4882130" y="4503640"/>
                <a:ext cx="1799682" cy="111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中東非地區</a:t>
                </a:r>
                <a:endParaRPr lang="en-US" altLang="zh-TW" sz="1800" u="sng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2014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B2C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電商規模占全球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2.3%</a:t>
                </a:r>
                <a:r>
                  <a:rPr lang="zh-TW" altLang="en-US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；</a:t>
                </a:r>
                <a:r>
                  <a:rPr lang="en-US" altLang="zh-TW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2015</a:t>
                </a:r>
                <a:r>
                  <a:rPr lang="zh-TW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年預估為</a:t>
                </a:r>
                <a:r>
                  <a:rPr lang="en-US" altLang="zh-TW" sz="1400">
                    <a:solidFill>
                      <a:srgbClr val="FF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2.3%</a:t>
                </a:r>
              </a:p>
            </p:txBody>
          </p:sp>
        </p:grpSp>
      </p:grpSp>
      <p:sp>
        <p:nvSpPr>
          <p:cNvPr id="9221" name="文字方塊 30"/>
          <p:cNvSpPr txBox="1">
            <a:spLocks noChangeArrowheads="1"/>
          </p:cNvSpPr>
          <p:nvPr/>
        </p:nvSpPr>
        <p:spPr bwMode="auto">
          <a:xfrm>
            <a:off x="560388" y="4872038"/>
            <a:ext cx="40401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latin typeface="+mn-lt"/>
                <a:ea typeface="微軟正黑體" pitchFamily="34" charset="-120"/>
              </a:rPr>
              <a:t>資料來源：</a:t>
            </a:r>
            <a:r>
              <a:rPr lang="en-US" altLang="zh-TW" sz="1200" dirty="0" err="1">
                <a:latin typeface="+mn-lt"/>
                <a:ea typeface="微軟正黑體" pitchFamily="34" charset="-120"/>
              </a:rPr>
              <a:t>eMarketer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(2014/7)</a:t>
            </a:r>
          </a:p>
        </p:txBody>
      </p:sp>
      <p:sp>
        <p:nvSpPr>
          <p:cNvPr id="60423" name="文字方塊 1"/>
          <p:cNvSpPr txBox="1">
            <a:spLocks noChangeArrowheads="1"/>
          </p:cNvSpPr>
          <p:nvPr/>
        </p:nvSpPr>
        <p:spPr bwMode="auto">
          <a:xfrm>
            <a:off x="200025" y="5589588"/>
            <a:ext cx="95964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以往北美為全球最大電子商務市場，隨亞洲新興市場上網人口、行動用戶數激增、物流與支付長足進步，</a:t>
            </a:r>
            <a:r>
              <a:rPr lang="en-US" altLang="zh-TW" sz="1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eMarketer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預估，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2015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年亞太電子商務規模有機會超越北美，成為全球第一大電商市場，占</a:t>
            </a:r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總體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33.4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%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；而北美占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31.7%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，西歐占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24.6%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；這三個區域的規模占全球電子商務市場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90%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左右。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向右箭號 25"/>
          <p:cNvSpPr/>
          <p:nvPr/>
        </p:nvSpPr>
        <p:spPr>
          <a:xfrm rot="20282670">
            <a:off x="774700" y="3989388"/>
            <a:ext cx="4324350" cy="439737"/>
          </a:xfrm>
          <a:prstGeom prst="rightArrow">
            <a:avLst/>
          </a:prstGeom>
          <a:solidFill>
            <a:srgbClr val="96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" lastClr="FFFFFF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二、國際發展趨勢</a:t>
            </a:r>
            <a:r>
              <a:rPr lang="en-US" altLang="zh-TW" sz="2400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平台趨勢：行動商務</a:t>
            </a:r>
          </a:p>
        </p:txBody>
      </p:sp>
      <p:graphicFrame>
        <p:nvGraphicFramePr>
          <p:cNvPr id="61444" name="Object 4"/>
          <p:cNvGraphicFramePr>
            <a:graphicFrameLocks noGrp="1"/>
          </p:cNvGraphicFramePr>
          <p:nvPr>
            <p:ph idx="1"/>
          </p:nvPr>
        </p:nvGraphicFramePr>
        <p:xfrm>
          <a:off x="560388" y="2205038"/>
          <a:ext cx="4392612" cy="4176712"/>
        </p:xfrm>
        <a:graphic>
          <a:graphicData uri="http://schemas.openxmlformats.org/presentationml/2006/ole">
            <p:oleObj spid="_x0000_s61459" r:id="rId4" imgW="4938188" imgH="5358848" progId="Excel.Sheet.8">
              <p:embed/>
            </p:oleObj>
          </a:graphicData>
        </a:graphic>
      </p:graphicFrame>
      <p:sp>
        <p:nvSpPr>
          <p:cNvPr id="6144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E4674D-EDA8-4AD5-820A-2F26EB69D9C6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字方塊 4"/>
          <p:cNvSpPr txBox="1">
            <a:spLocks noChangeArrowheads="1"/>
          </p:cNvSpPr>
          <p:nvPr/>
        </p:nvSpPr>
        <p:spPr bwMode="auto">
          <a:xfrm>
            <a:off x="776288" y="3141663"/>
            <a:ext cx="2305050" cy="411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>
                <a:latin typeface="+mn-lt"/>
                <a:ea typeface="微軟正黑體" pitchFamily="34" charset="-120"/>
              </a:rPr>
              <a:t>單位：兆（美元）、％</a:t>
            </a:r>
          </a:p>
        </p:txBody>
      </p:sp>
      <p:sp>
        <p:nvSpPr>
          <p:cNvPr id="19" name="文字方塊 5"/>
          <p:cNvSpPr txBox="1">
            <a:spLocks noChangeArrowheads="1"/>
          </p:cNvSpPr>
          <p:nvPr/>
        </p:nvSpPr>
        <p:spPr bwMode="auto">
          <a:xfrm>
            <a:off x="552450" y="6092825"/>
            <a:ext cx="4040188" cy="401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>
                <a:latin typeface="+mn-lt"/>
                <a:ea typeface="微軟正黑體" pitchFamily="34" charset="-120"/>
              </a:rPr>
              <a:t>資料來源：</a:t>
            </a:r>
            <a:r>
              <a:rPr lang="en-US" altLang="zh-TW" sz="1200" dirty="0" err="1">
                <a:latin typeface="+mn-lt"/>
                <a:ea typeface="微軟正黑體" pitchFamily="34" charset="-120"/>
              </a:rPr>
              <a:t>eMarketer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(2014/1)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MIC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整理，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2014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年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8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月</a:t>
            </a:r>
          </a:p>
        </p:txBody>
      </p:sp>
      <p:sp>
        <p:nvSpPr>
          <p:cNvPr id="61448" name="文字方塊 7"/>
          <p:cNvSpPr txBox="1">
            <a:spLocks noChangeArrowheads="1"/>
          </p:cNvSpPr>
          <p:nvPr/>
        </p:nvSpPr>
        <p:spPr bwMode="auto">
          <a:xfrm>
            <a:off x="344488" y="1989138"/>
            <a:ext cx="46085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</a:rPr>
              <a:t>2012</a:t>
            </a:r>
            <a:r>
              <a:rPr lang="zh-TW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至</a:t>
            </a:r>
            <a:r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</a:rPr>
              <a:t>2017</a:t>
            </a:r>
            <a:r>
              <a:rPr lang="zh-TW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年複合成長率</a:t>
            </a:r>
            <a:r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</a:rPr>
              <a:t>(CAGR)</a:t>
            </a:r>
            <a:r>
              <a:rPr lang="zh-TW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為</a:t>
            </a:r>
            <a:r>
              <a:rPr lang="en-US" altLang="zh-TW" sz="1600">
                <a:solidFill>
                  <a:srgbClr val="C00000"/>
                </a:solidFill>
                <a:latin typeface="Times New Roman" panose="02020603050405020304" pitchFamily="18" charset="0"/>
              </a:rPr>
              <a:t>17.3%</a:t>
            </a:r>
            <a:endParaRPr lang="zh-TW" altLang="en-US" sz="1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49" name="Object 5"/>
          <p:cNvGraphicFramePr>
            <a:graphicFrameLocks/>
          </p:cNvGraphicFramePr>
          <p:nvPr/>
        </p:nvGraphicFramePr>
        <p:xfrm>
          <a:off x="5168900" y="1773238"/>
          <a:ext cx="4168775" cy="4381500"/>
        </p:xfrm>
        <a:graphic>
          <a:graphicData uri="http://schemas.openxmlformats.org/presentationml/2006/ole">
            <p:oleObj spid="_x0000_s61460" name="工作表" r:id="rId5" imgW="4548010" imgH="5243014" progId="Excel.Sheet.8">
              <p:embed/>
            </p:oleObj>
          </a:graphicData>
        </a:graphic>
      </p:graphicFrame>
      <p:sp>
        <p:nvSpPr>
          <p:cNvPr id="61450" name="文字方塊 11"/>
          <p:cNvSpPr txBox="1">
            <a:spLocks noChangeArrowheads="1"/>
          </p:cNvSpPr>
          <p:nvPr/>
        </p:nvSpPr>
        <p:spPr bwMode="auto">
          <a:xfrm>
            <a:off x="5600700" y="1557338"/>
            <a:ext cx="3759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tx1"/>
                </a:solidFill>
                <a:latin typeface="Times New Roman" panose="02020603050405020304" pitchFamily="18" charset="0"/>
              </a:rPr>
              <a:t>全球網站商務與行動商務之佔比</a:t>
            </a:r>
            <a:endParaRPr lang="en-US" altLang="zh-TW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文字方塊 12"/>
          <p:cNvSpPr txBox="1">
            <a:spLocks noChangeArrowheads="1"/>
          </p:cNvSpPr>
          <p:nvPr/>
        </p:nvSpPr>
        <p:spPr bwMode="auto">
          <a:xfrm>
            <a:off x="344488" y="1557338"/>
            <a:ext cx="4692650" cy="422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2000" dirty="0">
                <a:latin typeface="+mn-lt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至</a:t>
            </a:r>
            <a:r>
              <a:rPr lang="en-US" altLang="zh-TW" sz="2000" dirty="0">
                <a:latin typeface="+mn-lt"/>
                <a:ea typeface="微軟正黑體" pitchFamily="34" charset="-120"/>
              </a:rPr>
              <a:t>2017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全球</a:t>
            </a:r>
            <a:r>
              <a:rPr lang="en-US" altLang="zh-TW" sz="2000" dirty="0">
                <a:latin typeface="+mn-lt"/>
                <a:ea typeface="微軟正黑體" pitchFamily="34" charset="-120"/>
              </a:rPr>
              <a:t>B2C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電子商務規模</a:t>
            </a:r>
            <a:endParaRPr lang="en-US" altLang="zh-TW" sz="2000" dirty="0">
              <a:latin typeface="+mn-lt"/>
              <a:ea typeface="微軟正黑體" pitchFamily="34" charset="-120"/>
            </a:endParaRPr>
          </a:p>
        </p:txBody>
      </p:sp>
      <p:sp>
        <p:nvSpPr>
          <p:cNvPr id="31" name="文字方塊 5"/>
          <p:cNvSpPr txBox="1">
            <a:spLocks noChangeArrowheads="1"/>
          </p:cNvSpPr>
          <p:nvPr/>
        </p:nvSpPr>
        <p:spPr bwMode="auto">
          <a:xfrm>
            <a:off x="5024438" y="6094413"/>
            <a:ext cx="4537075" cy="401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資料來源：</a:t>
            </a:r>
            <a:r>
              <a:rPr lang="en-US" altLang="zh-TW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Goldman Sachs Research(2014/3)</a:t>
            </a:r>
            <a:r>
              <a:rPr lang="zh-TW" altLang="en-US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、</a:t>
            </a:r>
            <a:r>
              <a:rPr lang="en-US" altLang="zh-TW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MIC</a:t>
            </a:r>
            <a:r>
              <a:rPr lang="zh-TW" altLang="en-US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，</a:t>
            </a:r>
            <a:r>
              <a:rPr lang="en-US" altLang="zh-TW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2014</a:t>
            </a:r>
            <a:r>
              <a:rPr lang="zh-TW" altLang="en-US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年</a:t>
            </a:r>
            <a:r>
              <a:rPr lang="en-US" altLang="zh-TW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8</a:t>
            </a:r>
            <a:r>
              <a:rPr lang="zh-TW" altLang="en-US" sz="1200" kern="0" dirty="0" smtClean="0">
                <a:solidFill>
                  <a:sysClr val="windowText" lastClr="000000"/>
                </a:solidFill>
                <a:ea typeface="微軟正黑體" pitchFamily="34" charset="-120"/>
              </a:rPr>
              <a:t>月</a:t>
            </a:r>
            <a:endParaRPr lang="zh-TW" altLang="en-US" sz="1200" kern="0" dirty="0">
              <a:solidFill>
                <a:sysClr val="windowText" lastClr="0000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二、國際發展趨勢</a:t>
            </a:r>
            <a:r>
              <a:rPr lang="en-US" altLang="zh-TW" sz="2400" kern="1200" dirty="0">
                <a:solidFill>
                  <a:srgbClr val="C00000"/>
                </a:solidFill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kern="1200" dirty="0" smtClean="0">
                <a:solidFill>
                  <a:srgbClr val="C00000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競爭趨勢：亞洲崛起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436754-1C3D-4248-8374-CD90C8177E96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圖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688" y="5732463"/>
            <a:ext cx="1076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273050" y="1412875"/>
          <a:ext cx="4895850" cy="3565666"/>
        </p:xfrm>
        <a:graphic>
          <a:graphicData uri="http://schemas.openxmlformats.org/drawingml/2006/table">
            <a:tbl>
              <a:tblPr/>
              <a:tblGrid>
                <a:gridCol w="473075"/>
                <a:gridCol w="2370138"/>
                <a:gridCol w="1104900"/>
                <a:gridCol w="947737"/>
              </a:tblGrid>
              <a:tr h="51808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排名</a:t>
                      </a: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主要電商業者</a:t>
                      </a: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成交總額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市值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80A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阿里巴巴（中國大陸）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2,480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2,478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Amazon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（美國）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1,164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1,416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e-Bay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（美國）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875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652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京東商城（中國大陸）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207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326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樂天（日本）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165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200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Staples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（美國）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104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82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Walmart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（美國）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100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2461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Otto Group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（德國）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83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9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MercadoLibre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（拉美）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78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60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Groupon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（美國）</a:t>
                      </a:r>
                    </a:p>
                  </a:txBody>
                  <a:tcPr marL="91424" marR="91424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58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24" marR="91424" marT="45693" marB="456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b="1">
                          <a:solidFill>
                            <a:srgbClr val="000090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49.2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marL="91402" marR="91402" marT="45698" marB="4569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</a:tr>
            </a:tbl>
          </a:graphicData>
        </a:graphic>
      </p:graphicFrame>
      <p:sp>
        <p:nvSpPr>
          <p:cNvPr id="32" name="文字方塊 143"/>
          <p:cNvSpPr txBox="1">
            <a:spLocks noChangeArrowheads="1"/>
          </p:cNvSpPr>
          <p:nvPr/>
        </p:nvSpPr>
        <p:spPr bwMode="auto">
          <a:xfrm>
            <a:off x="425450" y="4929188"/>
            <a:ext cx="4598988" cy="401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>
                <a:latin typeface="+mn-lt"/>
                <a:ea typeface="微軟正黑體" pitchFamily="34" charset="-120"/>
              </a:rPr>
              <a:t>資料來源：</a:t>
            </a:r>
            <a:r>
              <a:rPr lang="en-US" altLang="zh-TW" sz="1200" dirty="0" err="1">
                <a:latin typeface="+mn-lt"/>
                <a:ea typeface="微軟正黑體" pitchFamily="34" charset="-120"/>
              </a:rPr>
              <a:t>comScore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、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IDC(2014)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MIC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整理，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2014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年</a:t>
            </a:r>
            <a:r>
              <a:rPr lang="en-US" altLang="zh-TW" sz="1200" dirty="0">
                <a:latin typeface="+mn-lt"/>
                <a:ea typeface="微軟正黑體" pitchFamily="34" charset="-120"/>
              </a:rPr>
              <a:t>9</a:t>
            </a:r>
            <a:r>
              <a:rPr lang="zh-TW" altLang="en-US" sz="1200" dirty="0">
                <a:latin typeface="+mn-lt"/>
                <a:ea typeface="微軟正黑體" pitchFamily="34" charset="-120"/>
              </a:rPr>
              <a:t>月</a:t>
            </a:r>
          </a:p>
        </p:txBody>
      </p:sp>
      <p:sp>
        <p:nvSpPr>
          <p:cNvPr id="62532" name="矩形 32"/>
          <p:cNvSpPr>
            <a:spLocks noChangeArrowheads="1"/>
          </p:cNvSpPr>
          <p:nvPr/>
        </p:nvSpPr>
        <p:spPr bwMode="auto">
          <a:xfrm>
            <a:off x="488950" y="5489575"/>
            <a:ext cx="8928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阿里巴巴在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2013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年的成交總額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(Gross Merchandise Volume, GMV)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甚至居全球之冠，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2014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月上市後市值超越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Amazon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Facebook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等網路大廠，行業影響力大</a:t>
            </a:r>
            <a:endParaRPr lang="en-US" altLang="zh-TW" sz="1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Amazon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與阿里巴巴在營業額與淨利潤之差異來自於營收模式的不同。</a:t>
            </a:r>
            <a:r>
              <a:rPr lang="en-US" altLang="zh-TW" sz="1600">
                <a:solidFill>
                  <a:srgbClr val="0000FF"/>
                </a:solidFill>
                <a:latin typeface="Times New Roman" panose="02020603050405020304" pitchFamily="18" charset="0"/>
              </a:rPr>
              <a:t>Amazon</a:t>
            </a:r>
            <a:r>
              <a:rPr lang="zh-TW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屬自主式電商，以賺取進銷價差為主要收入；阿里巴巴屬平臺式電商，以收取佣金、租金、廣告服務費為主要收入，毛利率較高</a:t>
            </a:r>
            <a:endParaRPr lang="en-US" altLang="zh-TW" sz="1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533" name="群組 3"/>
          <p:cNvGrpSpPr>
            <a:grpSpLocks/>
          </p:cNvGrpSpPr>
          <p:nvPr/>
        </p:nvGrpSpPr>
        <p:grpSpPr bwMode="auto">
          <a:xfrm>
            <a:off x="488950" y="1844675"/>
            <a:ext cx="5111750" cy="431800"/>
            <a:chOff x="488950" y="1628800"/>
            <a:chExt cx="4752082" cy="648072"/>
          </a:xfrm>
        </p:grpSpPr>
        <p:sp>
          <p:nvSpPr>
            <p:cNvPr id="35" name="矩形 34"/>
            <p:cNvSpPr/>
            <p:nvPr/>
          </p:nvSpPr>
          <p:spPr>
            <a:xfrm>
              <a:off x="488950" y="1628800"/>
              <a:ext cx="4464301" cy="648072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36" name="向右箭號 35"/>
            <p:cNvSpPr/>
            <p:nvPr/>
          </p:nvSpPr>
          <p:spPr>
            <a:xfrm>
              <a:off x="4953251" y="1807497"/>
              <a:ext cx="287781" cy="290679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</p:grpSp>
      <p:grpSp>
        <p:nvGrpSpPr>
          <p:cNvPr id="62534" name="群組 8"/>
          <p:cNvGrpSpPr>
            <a:grpSpLocks/>
          </p:cNvGrpSpPr>
          <p:nvPr/>
        </p:nvGrpSpPr>
        <p:grpSpPr bwMode="auto">
          <a:xfrm>
            <a:off x="5529263" y="1979613"/>
            <a:ext cx="3960812" cy="3440112"/>
            <a:chOff x="5385048" y="1935251"/>
            <a:chExt cx="3960440" cy="3440415"/>
          </a:xfrm>
        </p:grpSpPr>
        <p:sp>
          <p:nvSpPr>
            <p:cNvPr id="38" name="矩形 37"/>
            <p:cNvSpPr/>
            <p:nvPr/>
          </p:nvSpPr>
          <p:spPr>
            <a:xfrm>
              <a:off x="5672358" y="4496114"/>
              <a:ext cx="720657" cy="431838"/>
            </a:xfrm>
            <a:prstGeom prst="rect">
              <a:avLst/>
            </a:prstGeom>
            <a:solidFill>
              <a:srgbClr val="FEB80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阿里</a:t>
              </a:r>
              <a:endParaRPr kumimoji="0" lang="en-US" altLang="zh-TW" sz="1400" kern="0" dirty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巴巴</a:t>
              </a:r>
            </a:p>
          </p:txBody>
        </p:sp>
        <p:sp>
          <p:nvSpPr>
            <p:cNvPr id="62541" name="矩形 38"/>
            <p:cNvSpPr>
              <a:spLocks noChangeArrowheads="1"/>
            </p:cNvSpPr>
            <p:nvPr/>
          </p:nvSpPr>
          <p:spPr bwMode="auto">
            <a:xfrm>
              <a:off x="6453335" y="2282900"/>
              <a:ext cx="719070" cy="26446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>
                  <a:solidFill>
                    <a:srgbClr val="FFFFFF"/>
                  </a:solidFill>
                  <a:latin typeface="Times New Roman" panose="02020603050405020304" pitchFamily="18" charset="0"/>
                </a:rPr>
                <a:t>Amazon</a:t>
              </a:r>
              <a:endParaRPr kumimoji="0" lang="zh-TW" altLang="en-US" sz="4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矩形 7"/>
            <p:cNvSpPr>
              <a:spLocks noChangeArrowheads="1"/>
            </p:cNvSpPr>
            <p:nvPr/>
          </p:nvSpPr>
          <p:spPr bwMode="auto">
            <a:xfrm>
              <a:off x="5529496" y="4942241"/>
              <a:ext cx="1619098" cy="415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營業額</a:t>
              </a:r>
              <a:r>
                <a:rPr lang="en-US" altLang="zh-TW" sz="18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(2013)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474002" y="2282944"/>
              <a:ext cx="719069" cy="2645008"/>
            </a:xfrm>
            <a:prstGeom prst="rect">
              <a:avLst/>
            </a:prstGeom>
            <a:solidFill>
              <a:srgbClr val="FEB80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阿里</a:t>
              </a:r>
              <a:endParaRPr kumimoji="0" lang="en-US" altLang="zh-TW" sz="1400" kern="0" dirty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巴巴</a:t>
              </a:r>
            </a:p>
          </p:txBody>
        </p:sp>
        <p:sp>
          <p:nvSpPr>
            <p:cNvPr id="62544" name="矩形 41"/>
            <p:cNvSpPr>
              <a:spLocks noChangeArrowheads="1"/>
            </p:cNvSpPr>
            <p:nvPr/>
          </p:nvSpPr>
          <p:spPr bwMode="auto">
            <a:xfrm>
              <a:off x="8251804" y="4495795"/>
              <a:ext cx="719069" cy="4317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rgbClr val="00009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16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>
                  <a:solidFill>
                    <a:srgbClr val="FFFFFF"/>
                  </a:solidFill>
                  <a:latin typeface="Times New Roman" panose="02020603050405020304" pitchFamily="18" charset="0"/>
                </a:rPr>
                <a:t>Amazon</a:t>
              </a:r>
              <a:endParaRPr kumimoji="0" lang="zh-TW" altLang="en-US" sz="1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62545" name="直線接點 42"/>
            <p:cNvCxnSpPr>
              <a:cxnSpLocks noChangeShapeType="1"/>
            </p:cNvCxnSpPr>
            <p:nvPr/>
          </p:nvCxnSpPr>
          <p:spPr bwMode="auto">
            <a:xfrm>
              <a:off x="5385048" y="4941867"/>
              <a:ext cx="3960440" cy="0"/>
            </a:xfrm>
            <a:prstGeom prst="line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矩形 16"/>
            <p:cNvSpPr>
              <a:spLocks noChangeArrowheads="1"/>
            </p:cNvSpPr>
            <p:nvPr/>
          </p:nvSpPr>
          <p:spPr bwMode="auto">
            <a:xfrm>
              <a:off x="7329552" y="4959704"/>
              <a:ext cx="1619098" cy="415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淨利潤</a:t>
              </a:r>
              <a:r>
                <a:rPr lang="en-US" altLang="zh-TW" sz="18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(2013)</a:t>
              </a:r>
            </a:p>
          </p:txBody>
        </p:sp>
        <p:sp>
          <p:nvSpPr>
            <p:cNvPr id="45" name="矩形 17"/>
            <p:cNvSpPr>
              <a:spLocks noChangeArrowheads="1"/>
            </p:cNvSpPr>
            <p:nvPr/>
          </p:nvSpPr>
          <p:spPr bwMode="auto">
            <a:xfrm>
              <a:off x="7408920" y="1935251"/>
              <a:ext cx="828597" cy="411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28.5</a:t>
              </a:r>
              <a:r>
                <a:rPr lang="zh-TW" altLang="en-US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億</a:t>
              </a:r>
              <a:endParaRPr lang="en-US" altLang="zh-TW" sz="1600" kern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46" name="矩形 18"/>
            <p:cNvSpPr>
              <a:spLocks noChangeArrowheads="1"/>
            </p:cNvSpPr>
            <p:nvPr/>
          </p:nvSpPr>
          <p:spPr bwMode="auto">
            <a:xfrm>
              <a:off x="8207358" y="4156359"/>
              <a:ext cx="828597" cy="4111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2.7</a:t>
              </a:r>
              <a:r>
                <a:rPr lang="zh-TW" altLang="en-US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億</a:t>
              </a:r>
              <a:endParaRPr lang="en-US" altLang="zh-TW" sz="1600" kern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47" name="矩形 19"/>
            <p:cNvSpPr>
              <a:spLocks noChangeArrowheads="1"/>
            </p:cNvSpPr>
            <p:nvPr/>
          </p:nvSpPr>
          <p:spPr bwMode="auto">
            <a:xfrm>
              <a:off x="6399365" y="1935251"/>
              <a:ext cx="827010" cy="411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745</a:t>
              </a:r>
              <a:r>
                <a:rPr lang="zh-TW" altLang="en-US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億</a:t>
              </a:r>
              <a:endParaRPr lang="en-US" altLang="zh-TW" sz="1600" kern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48" name="矩形 20"/>
            <p:cNvSpPr>
              <a:spLocks noChangeArrowheads="1"/>
            </p:cNvSpPr>
            <p:nvPr/>
          </p:nvSpPr>
          <p:spPr bwMode="auto">
            <a:xfrm>
              <a:off x="5637436" y="4156359"/>
              <a:ext cx="827010" cy="4111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81</a:t>
              </a:r>
              <a:r>
                <a:rPr lang="zh-TW" altLang="en-US" sz="1600" kern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億</a:t>
              </a:r>
              <a:endParaRPr lang="en-US" altLang="zh-TW" sz="1600" kern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</p:txBody>
        </p:sp>
      </p:grpSp>
      <p:sp>
        <p:nvSpPr>
          <p:cNvPr id="49" name="文字方塊 143"/>
          <p:cNvSpPr txBox="1">
            <a:spLocks noChangeArrowheads="1"/>
          </p:cNvSpPr>
          <p:nvPr/>
        </p:nvSpPr>
        <p:spPr bwMode="auto">
          <a:xfrm>
            <a:off x="8247063" y="1417638"/>
            <a:ext cx="1116012" cy="401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>
                <a:latin typeface="+mn-lt"/>
                <a:ea typeface="微軟正黑體" pitchFamily="34" charset="-120"/>
              </a:rPr>
              <a:t>單位：億美元</a:t>
            </a:r>
          </a:p>
        </p:txBody>
      </p:sp>
      <p:sp>
        <p:nvSpPr>
          <p:cNvPr id="50" name="左-右雙向箭號 49"/>
          <p:cNvSpPr/>
          <p:nvPr/>
        </p:nvSpPr>
        <p:spPr>
          <a:xfrm rot="17202845">
            <a:off x="5002213" y="3368675"/>
            <a:ext cx="2274887" cy="169863"/>
          </a:xfrm>
          <a:prstGeom prst="leftRight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" lastClr="FFFFFF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51" name="左-右雙向箭號 50"/>
          <p:cNvSpPr/>
          <p:nvPr/>
        </p:nvSpPr>
        <p:spPr>
          <a:xfrm rot="4397155" flipV="1">
            <a:off x="7667625" y="3368676"/>
            <a:ext cx="2274887" cy="169862"/>
          </a:xfrm>
          <a:prstGeom prst="leftRight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" lastClr="FFFFFF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52" name="文字方塊 10"/>
          <p:cNvSpPr txBox="1">
            <a:spLocks noChangeArrowheads="1"/>
          </p:cNvSpPr>
          <p:nvPr/>
        </p:nvSpPr>
        <p:spPr bwMode="auto">
          <a:xfrm>
            <a:off x="5024438" y="3268663"/>
            <a:ext cx="1584325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>
                <a:latin typeface="+mn-lt"/>
                <a:ea typeface="微軟正黑體" pitchFamily="34" charset="-120"/>
              </a:rPr>
              <a:t>Amazon</a:t>
            </a:r>
            <a:r>
              <a:rPr lang="zh-TW" altLang="en-US" sz="1400" dirty="0">
                <a:latin typeface="+mn-lt"/>
                <a:ea typeface="微軟正黑體" pitchFamily="34" charset="-120"/>
              </a:rPr>
              <a:t>營業額為阿里巴</a:t>
            </a:r>
            <a:r>
              <a:rPr lang="zh-TW" altLang="en-US" sz="1400" dirty="0" smtClean="0">
                <a:latin typeface="+mn-lt"/>
                <a:ea typeface="微軟正黑體" pitchFamily="34" charset="-120"/>
              </a:rPr>
              <a:t>巴</a:t>
            </a:r>
            <a:r>
              <a:rPr lang="en-US" altLang="zh-TW" sz="1400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9</a:t>
            </a:r>
            <a:r>
              <a:rPr lang="zh-TW" altLang="en-US" sz="1400" dirty="0" smtClean="0">
                <a:latin typeface="+mn-lt"/>
                <a:ea typeface="微軟正黑體" pitchFamily="34" charset="-120"/>
              </a:rPr>
              <a:t>倍</a:t>
            </a:r>
            <a:endParaRPr lang="zh-TW" altLang="en-US" sz="1400" dirty="0">
              <a:latin typeface="+mn-lt"/>
              <a:ea typeface="微軟正黑體" pitchFamily="34" charset="-120"/>
            </a:endParaRPr>
          </a:p>
        </p:txBody>
      </p:sp>
      <p:sp>
        <p:nvSpPr>
          <p:cNvPr id="62539" name="文字方塊 26"/>
          <p:cNvSpPr txBox="1">
            <a:spLocks noChangeArrowheads="1"/>
          </p:cNvSpPr>
          <p:nvPr/>
        </p:nvSpPr>
        <p:spPr bwMode="auto">
          <a:xfrm>
            <a:off x="8328025" y="3268663"/>
            <a:ext cx="1584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t>Amazon</a:t>
            </a:r>
            <a:r>
              <a:rPr lang="zh-TW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淨利潤為阿里巴巴</a:t>
            </a:r>
            <a:r>
              <a:rPr lang="en-US" altLang="zh-TW" sz="1400">
                <a:solidFill>
                  <a:srgbClr val="C00000"/>
                </a:solidFill>
                <a:latin typeface="Times New Roman" panose="02020603050405020304" pitchFamily="18" charset="0"/>
              </a:rPr>
              <a:t>1/11</a:t>
            </a:r>
            <a:endParaRPr lang="zh-TW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三、國內現況與檢討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臺灣電子商務產業價值鏈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1CC8C6-FC21-4247-924E-48F2445C129F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3492" name="群組 3"/>
          <p:cNvGrpSpPr>
            <a:grpSpLocks/>
          </p:cNvGrpSpPr>
          <p:nvPr/>
        </p:nvGrpSpPr>
        <p:grpSpPr bwMode="auto">
          <a:xfrm>
            <a:off x="128588" y="1552575"/>
            <a:ext cx="9648825" cy="5116513"/>
            <a:chOff x="311360" y="944563"/>
            <a:chExt cx="9105690" cy="5814738"/>
          </a:xfrm>
        </p:grpSpPr>
        <p:grpSp>
          <p:nvGrpSpPr>
            <p:cNvPr id="63493" name="群組 58"/>
            <p:cNvGrpSpPr>
              <a:grpSpLocks/>
            </p:cNvGrpSpPr>
            <p:nvPr/>
          </p:nvGrpSpPr>
          <p:grpSpPr bwMode="auto">
            <a:xfrm>
              <a:off x="311360" y="944563"/>
              <a:ext cx="9105690" cy="5483150"/>
              <a:chOff x="-142565" y="706344"/>
              <a:chExt cx="9848093" cy="5928690"/>
            </a:xfrm>
          </p:grpSpPr>
          <p:cxnSp>
            <p:nvCxnSpPr>
              <p:cNvPr id="63497" name="直線接點 59"/>
              <p:cNvCxnSpPr>
                <a:cxnSpLocks noChangeShapeType="1"/>
              </p:cNvCxnSpPr>
              <p:nvPr/>
            </p:nvCxnSpPr>
            <p:spPr bwMode="auto">
              <a:xfrm>
                <a:off x="2504728" y="4121784"/>
                <a:ext cx="0" cy="28803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498" name="直線單箭頭接點 60"/>
              <p:cNvCxnSpPr>
                <a:cxnSpLocks noChangeShapeType="1"/>
              </p:cNvCxnSpPr>
              <p:nvPr/>
            </p:nvCxnSpPr>
            <p:spPr bwMode="auto">
              <a:xfrm flipV="1">
                <a:off x="2101262" y="1116701"/>
                <a:ext cx="0" cy="360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499" name="直線單箭頭接點 61"/>
              <p:cNvCxnSpPr>
                <a:cxnSpLocks noChangeShapeType="1"/>
              </p:cNvCxnSpPr>
              <p:nvPr/>
            </p:nvCxnSpPr>
            <p:spPr bwMode="auto">
              <a:xfrm flipV="1">
                <a:off x="3242856" y="1116701"/>
                <a:ext cx="0" cy="360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0" name="直線單箭頭接點 62"/>
              <p:cNvCxnSpPr>
                <a:cxnSpLocks noChangeShapeType="1"/>
              </p:cNvCxnSpPr>
              <p:nvPr/>
            </p:nvCxnSpPr>
            <p:spPr bwMode="auto">
              <a:xfrm flipV="1">
                <a:off x="4496163" y="1116701"/>
                <a:ext cx="0" cy="360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1" name="直線單箭頭接點 63"/>
              <p:cNvCxnSpPr>
                <a:cxnSpLocks noChangeShapeType="1"/>
              </p:cNvCxnSpPr>
              <p:nvPr/>
            </p:nvCxnSpPr>
            <p:spPr bwMode="auto">
              <a:xfrm flipV="1">
                <a:off x="5457056" y="1116701"/>
                <a:ext cx="0" cy="360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2" name="直線單箭頭接點 64"/>
              <p:cNvCxnSpPr>
                <a:cxnSpLocks noChangeShapeType="1"/>
              </p:cNvCxnSpPr>
              <p:nvPr/>
            </p:nvCxnSpPr>
            <p:spPr bwMode="auto">
              <a:xfrm flipV="1">
                <a:off x="6573144" y="1116701"/>
                <a:ext cx="0" cy="360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3" name="直線單箭頭接點 65"/>
              <p:cNvCxnSpPr>
                <a:cxnSpLocks noChangeShapeType="1"/>
              </p:cNvCxnSpPr>
              <p:nvPr/>
            </p:nvCxnSpPr>
            <p:spPr bwMode="auto">
              <a:xfrm flipV="1">
                <a:off x="8114096" y="1116701"/>
                <a:ext cx="0" cy="972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4" name="直線單箭頭接點 66"/>
              <p:cNvCxnSpPr>
                <a:cxnSpLocks noChangeShapeType="1"/>
              </p:cNvCxnSpPr>
              <p:nvPr/>
            </p:nvCxnSpPr>
            <p:spPr bwMode="auto">
              <a:xfrm flipV="1">
                <a:off x="7311272" y="1116701"/>
                <a:ext cx="0" cy="972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05" name="直線單箭頭接點 67"/>
              <p:cNvCxnSpPr>
                <a:cxnSpLocks noChangeShapeType="1"/>
              </p:cNvCxnSpPr>
              <p:nvPr/>
            </p:nvCxnSpPr>
            <p:spPr bwMode="auto">
              <a:xfrm flipV="1">
                <a:off x="5817096" y="1116701"/>
                <a:ext cx="0" cy="972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9" name="矩形 68"/>
              <p:cNvSpPr/>
              <p:nvPr/>
            </p:nvSpPr>
            <p:spPr bwMode="ltGray">
              <a:xfrm>
                <a:off x="1352958" y="745359"/>
                <a:ext cx="2304045" cy="358935"/>
              </a:xfrm>
              <a:prstGeom prst="rect">
                <a:avLst/>
              </a:prstGeom>
              <a:solidFill>
                <a:srgbClr val="738AC8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社群</a:t>
                </a:r>
                <a:r>
                  <a: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/</a:t>
                </a: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網站</a:t>
                </a:r>
                <a:r>
                  <a: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-</a:t>
                </a: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資訊流</a:t>
                </a:r>
              </a:p>
            </p:txBody>
          </p:sp>
          <p:sp>
            <p:nvSpPr>
              <p:cNvPr id="70" name="矩形 69"/>
              <p:cNvSpPr/>
              <p:nvPr/>
            </p:nvSpPr>
            <p:spPr bwMode="ltGray">
              <a:xfrm>
                <a:off x="3809310" y="745359"/>
                <a:ext cx="2304045" cy="358935"/>
              </a:xfrm>
              <a:prstGeom prst="rect">
                <a:avLst/>
              </a:prstGeom>
              <a:solidFill>
                <a:srgbClr val="738AC8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支付</a:t>
                </a:r>
                <a:r>
                  <a: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-</a:t>
                </a: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金流</a:t>
                </a:r>
              </a:p>
            </p:txBody>
          </p:sp>
          <p:sp>
            <p:nvSpPr>
              <p:cNvPr id="71" name="矩形 70"/>
              <p:cNvSpPr/>
              <p:nvPr/>
            </p:nvSpPr>
            <p:spPr bwMode="ltGray">
              <a:xfrm>
                <a:off x="6249459" y="745359"/>
                <a:ext cx="2304045" cy="358935"/>
              </a:xfrm>
              <a:prstGeom prst="rect">
                <a:avLst/>
              </a:prstGeom>
              <a:solidFill>
                <a:srgbClr val="738AC8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配送銷售</a:t>
                </a:r>
                <a:r>
                  <a: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-</a:t>
                </a:r>
                <a:r>
                  <a:rPr kumimoji="0" lang="zh-TW" altLang="en-US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rPr>
                  <a:t>物流、客服</a:t>
                </a:r>
              </a:p>
            </p:txBody>
          </p:sp>
          <p:sp>
            <p:nvSpPr>
              <p:cNvPr id="63509" name="矩形 71"/>
              <p:cNvSpPr>
                <a:spLocks noChangeArrowheads="1"/>
              </p:cNvSpPr>
              <p:nvPr/>
            </p:nvSpPr>
            <p:spPr bwMode="auto">
              <a:xfrm>
                <a:off x="1352656" y="1355179"/>
                <a:ext cx="1368394" cy="575025"/>
              </a:xfrm>
              <a:prstGeom prst="rect">
                <a:avLst/>
              </a:prstGeom>
              <a:solidFill>
                <a:srgbClr val="C7D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查詢商家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/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產資訊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/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口碑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829038" y="1355940"/>
                <a:ext cx="827965" cy="573516"/>
              </a:xfrm>
              <a:prstGeom prst="rect">
                <a:avLst/>
              </a:prstGeom>
              <a:solidFill>
                <a:srgbClr val="738AC8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下訂單</a:t>
                </a:r>
              </a:p>
            </p:txBody>
          </p:sp>
          <p:sp>
            <p:nvSpPr>
              <p:cNvPr id="63511" name="矩形 73"/>
              <p:cNvSpPr>
                <a:spLocks noChangeArrowheads="1"/>
              </p:cNvSpPr>
              <p:nvPr/>
            </p:nvSpPr>
            <p:spPr bwMode="auto">
              <a:xfrm>
                <a:off x="3809585" y="1355179"/>
                <a:ext cx="1368395" cy="575025"/>
              </a:xfrm>
              <a:prstGeom prst="rect">
                <a:avLst/>
              </a:prstGeom>
              <a:solidFill>
                <a:srgbClr val="C7D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線上付款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信用卡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/WebATM)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5285390" y="1355940"/>
                <a:ext cx="827965" cy="573516"/>
              </a:xfrm>
              <a:prstGeom prst="rect">
                <a:avLst/>
              </a:prstGeom>
              <a:solidFill>
                <a:srgbClr val="738AC8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超商</a:t>
                </a:r>
                <a:endParaRPr kumimoji="0" lang="en-US" altLang="zh-TW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endParaRP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付款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6249459" y="1355940"/>
                <a:ext cx="646494" cy="573516"/>
              </a:xfrm>
              <a:prstGeom prst="rect">
                <a:avLst/>
              </a:prstGeom>
              <a:solidFill>
                <a:srgbClr val="738AC8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收貨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988309" y="1355940"/>
                <a:ext cx="646494" cy="573516"/>
              </a:xfrm>
              <a:prstGeom prst="rect">
                <a:avLst/>
              </a:prstGeom>
              <a:solidFill>
                <a:srgbClr val="738AC8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付款</a:t>
                </a: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7725540" y="1355940"/>
                <a:ext cx="827965" cy="573516"/>
              </a:xfrm>
              <a:prstGeom prst="rect">
                <a:avLst/>
              </a:prstGeom>
              <a:solidFill>
                <a:srgbClr val="738AC8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退換貨</a:t>
                </a:r>
              </a:p>
            </p:txBody>
          </p:sp>
          <p:sp>
            <p:nvSpPr>
              <p:cNvPr id="79" name="向右箭號 78"/>
              <p:cNvSpPr/>
              <p:nvPr/>
            </p:nvSpPr>
            <p:spPr>
              <a:xfrm>
                <a:off x="1244399" y="954088"/>
                <a:ext cx="8244011" cy="1367465"/>
              </a:xfrm>
              <a:prstGeom prst="rightArrow">
                <a:avLst>
                  <a:gd name="adj1" fmla="val 50000"/>
                  <a:gd name="adj2" fmla="val 33501"/>
                </a:avLst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kern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endParaRPr>
              </a:p>
            </p:txBody>
          </p:sp>
          <p:cxnSp>
            <p:nvCxnSpPr>
              <p:cNvPr id="63517" name="直線單箭頭接點 79"/>
              <p:cNvCxnSpPr>
                <a:cxnSpLocks noChangeShapeType="1"/>
              </p:cNvCxnSpPr>
              <p:nvPr/>
            </p:nvCxnSpPr>
            <p:spPr bwMode="auto">
              <a:xfrm rot="5400000" flipV="1">
                <a:off x="6968303" y="913496"/>
                <a:ext cx="0" cy="2322000"/>
              </a:xfrm>
              <a:prstGeom prst="straightConnector1">
                <a:avLst/>
              </a:prstGeom>
              <a:noFill/>
              <a:ln w="38100">
                <a:solidFill>
                  <a:srgbClr val="738A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1" name="文字方塊 80"/>
              <p:cNvSpPr txBox="1"/>
              <p:nvPr/>
            </p:nvSpPr>
            <p:spPr>
              <a:xfrm>
                <a:off x="-142565" y="706344"/>
                <a:ext cx="1367994" cy="45376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srgbClr val="738AC8">
                        <a:lumMod val="50000"/>
                      </a:srgbClr>
                    </a:solidFill>
                    <a:effectLst>
                      <a:glow rad="228600">
                        <a:srgbClr val="738AC8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微軟正黑體" pitchFamily="34" charset="-120"/>
                  </a:rPr>
                  <a:t>核心環節</a:t>
                </a: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-142565" y="1432701"/>
                <a:ext cx="1367994" cy="45376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srgbClr val="738AC8">
                        <a:lumMod val="50000"/>
                      </a:srgbClr>
                    </a:solidFill>
                    <a:effectLst>
                      <a:glow rad="228600">
                        <a:srgbClr val="738AC8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微軟正黑體" pitchFamily="34" charset="-120"/>
                  </a:rPr>
                  <a:t>購買流程</a:t>
                </a:r>
              </a:p>
            </p:txBody>
          </p:sp>
          <p:cxnSp>
            <p:nvCxnSpPr>
              <p:cNvPr id="63520" name="直線接點 82"/>
              <p:cNvCxnSpPr>
                <a:cxnSpLocks noChangeShapeType="1"/>
              </p:cNvCxnSpPr>
              <p:nvPr/>
            </p:nvCxnSpPr>
            <p:spPr bwMode="auto">
              <a:xfrm>
                <a:off x="48131" y="2276872"/>
                <a:ext cx="9585389" cy="0"/>
              </a:xfrm>
              <a:prstGeom prst="line">
                <a:avLst/>
              </a:prstGeom>
              <a:noFill/>
              <a:ln w="47625">
                <a:solidFill>
                  <a:srgbClr val="7F7F7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3521" name="矩形 83"/>
              <p:cNvSpPr>
                <a:spLocks noChangeArrowheads="1"/>
              </p:cNvSpPr>
              <p:nvPr/>
            </p:nvSpPr>
            <p:spPr bwMode="auto">
              <a:xfrm>
                <a:off x="1244489" y="2376492"/>
                <a:ext cx="2556512" cy="43084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供應商</a:t>
                </a:r>
                <a:r>
                  <a:rPr kumimoji="0" lang="en-US" altLang="zh-TW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/</a:t>
                </a:r>
                <a:r>
                  <a:rPr kumimoji="0" lang="zh-TW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品牌商</a:t>
                </a:r>
                <a:endParaRPr kumimoji="0" lang="en-US" altLang="zh-TW" sz="16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kumimoji="0" lang="zh-TW" altLang="en-US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食、衣、住、行、育、樂</a:t>
                </a: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kumimoji="0" lang="zh-TW" altLang="en-US" sz="1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2" name="矩形 84"/>
              <p:cNvSpPr>
                <a:spLocks noChangeArrowheads="1"/>
              </p:cNvSpPr>
              <p:nvPr/>
            </p:nvSpPr>
            <p:spPr bwMode="auto">
              <a:xfrm>
                <a:off x="4152971" y="2321554"/>
                <a:ext cx="4427967" cy="48578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電子商務平臺服務商</a:t>
                </a:r>
                <a:endParaRPr kumimoji="0" lang="en-US" altLang="zh-TW" sz="16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B2B2C</a:t>
                </a:r>
                <a:r>
                  <a:rPr kumimoji="0" lang="zh-TW" altLang="en-US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B2C</a:t>
                </a:r>
                <a:r>
                  <a:rPr kumimoji="0" lang="zh-TW" altLang="en-US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C2C</a:t>
                </a:r>
                <a:r>
                  <a:rPr kumimoji="0" lang="zh-TW" altLang="en-US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O2O</a:t>
                </a:r>
                <a:endParaRPr kumimoji="0" lang="zh-TW" altLang="en-US" sz="1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3" name="矩形 85"/>
              <p:cNvSpPr>
                <a:spLocks noChangeArrowheads="1"/>
              </p:cNvSpPr>
              <p:nvPr/>
            </p:nvSpPr>
            <p:spPr bwMode="auto">
              <a:xfrm>
                <a:off x="1244489" y="2857111"/>
                <a:ext cx="2556512" cy="1359463"/>
              </a:xfrm>
              <a:prstGeom prst="rect">
                <a:avLst/>
              </a:prstGeom>
              <a:solidFill>
                <a:srgbClr val="FFF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3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網站原生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Lative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、東京著衣、天母嚴選、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PG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美人網、橘熊、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Grace Gift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、阮的肉干、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ERH...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3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實體業者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UNIQLO</a:t>
                </a:r>
                <a:r>
                  <a:rPr kumimoji="0" lang="zh-TW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、良興電子、漢神百貨、得意中華、信義房屋、雄獅旅遊</a:t>
                </a:r>
                <a:r>
                  <a:rPr kumimoji="0" lang="en-US" altLang="zh-TW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…</a:t>
                </a:r>
              </a:p>
            </p:txBody>
          </p:sp>
          <p:sp>
            <p:nvSpPr>
              <p:cNvPr id="63524" name="矩形 86"/>
              <p:cNvSpPr>
                <a:spLocks noChangeArrowheads="1"/>
              </p:cNvSpPr>
              <p:nvPr/>
            </p:nvSpPr>
            <p:spPr bwMode="auto">
              <a:xfrm>
                <a:off x="4152971" y="2857111"/>
                <a:ext cx="4462306" cy="1359463"/>
              </a:xfrm>
              <a:prstGeom prst="rect">
                <a:avLst/>
              </a:prstGeom>
              <a:solidFill>
                <a:srgbClr val="FFF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B2BC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PChome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商店街、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Yahoo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奇摩超級商城、樂天</a:t>
                </a:r>
                <a:endParaRPr kumimoji="0" lang="en-US" altLang="zh-TW" sz="1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B2C</a:t>
                </a:r>
                <a:r>
                  <a:rPr kumimoji="0" lang="zh-TW" altLang="en-US" sz="14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7-net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、博客來、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Gohappy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etMall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momo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Payeasy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PChome24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小時購物、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Yahoo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奇摩購物中心、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udn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買東西、大買家、森森百貨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C2C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：露天拍賣、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Yahoo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奇摩拍賣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…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O2O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Gomaji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Groupon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17Life</a:t>
                </a:r>
                <a:r>
                  <a:rPr kumimoji="0" lang="zh-TW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、愛評網</a:t>
                </a:r>
                <a:r>
                  <a: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…</a:t>
                </a: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986121" y="2376174"/>
                <a:ext cx="719407" cy="1763465"/>
              </a:xfrm>
              <a:prstGeom prst="rect">
                <a:avLst/>
              </a:prstGeom>
              <a:solidFill>
                <a:srgbClr val="FFCC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消費者</a:t>
                </a:r>
              </a:p>
            </p:txBody>
          </p:sp>
          <p:sp>
            <p:nvSpPr>
              <p:cNvPr id="89" name="等腰三角形 88"/>
              <p:cNvSpPr/>
              <p:nvPr/>
            </p:nvSpPr>
            <p:spPr>
              <a:xfrm rot="5400000">
                <a:off x="3542491" y="3311701"/>
                <a:ext cx="864176" cy="288411"/>
              </a:xfrm>
              <a:prstGeom prst="triangle">
                <a:avLst/>
              </a:prstGeom>
              <a:solidFill>
                <a:srgbClr val="FFCC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kern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endParaRPr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 rot="5400000">
                <a:off x="8345016" y="3311701"/>
                <a:ext cx="864176" cy="288411"/>
              </a:xfrm>
              <a:prstGeom prst="triangle">
                <a:avLst/>
              </a:prstGeom>
              <a:solidFill>
                <a:srgbClr val="FFCC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kern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endParaRPr>
              </a:p>
            </p:txBody>
          </p:sp>
          <p:cxnSp>
            <p:nvCxnSpPr>
              <p:cNvPr id="63528" name="直線接點 90"/>
              <p:cNvCxnSpPr>
                <a:cxnSpLocks noChangeShapeType="1"/>
              </p:cNvCxnSpPr>
              <p:nvPr/>
            </p:nvCxnSpPr>
            <p:spPr bwMode="auto">
              <a:xfrm>
                <a:off x="9345488" y="4077072"/>
                <a:ext cx="0" cy="36000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prstDash val="sys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29" name="直線接點 91"/>
              <p:cNvCxnSpPr>
                <a:cxnSpLocks noChangeShapeType="1"/>
              </p:cNvCxnSpPr>
              <p:nvPr/>
            </p:nvCxnSpPr>
            <p:spPr bwMode="auto">
              <a:xfrm rot="5400000">
                <a:off x="5925488" y="989815"/>
                <a:ext cx="0" cy="684000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530" name="直線接點 92"/>
              <p:cNvCxnSpPr>
                <a:cxnSpLocks noChangeShapeType="1"/>
              </p:cNvCxnSpPr>
              <p:nvPr/>
            </p:nvCxnSpPr>
            <p:spPr bwMode="auto">
              <a:xfrm>
                <a:off x="56456" y="4320392"/>
                <a:ext cx="9585389" cy="0"/>
              </a:xfrm>
              <a:prstGeom prst="line">
                <a:avLst/>
              </a:prstGeom>
              <a:noFill/>
              <a:ln w="47625">
                <a:solidFill>
                  <a:srgbClr val="7F7F7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4" name="文字方塊 93"/>
              <p:cNvSpPr txBox="1"/>
              <p:nvPr/>
            </p:nvSpPr>
            <p:spPr>
              <a:xfrm>
                <a:off x="-142565" y="3172906"/>
                <a:ext cx="1367995" cy="45376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srgbClr val="FEB80A">
                        <a:lumMod val="50000"/>
                      </a:srgbClr>
                    </a:solidFill>
                    <a:effectLst>
                      <a:glow rad="228600">
                        <a:srgbClr val="FEB80A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微軟正黑體" pitchFamily="34" charset="-120"/>
                  </a:rPr>
                  <a:t>主要廠商</a:t>
                </a:r>
              </a:p>
            </p:txBody>
          </p:sp>
          <p:grpSp>
            <p:nvGrpSpPr>
              <p:cNvPr id="63532" name="群組 50"/>
              <p:cNvGrpSpPr>
                <a:grpSpLocks/>
              </p:cNvGrpSpPr>
              <p:nvPr/>
            </p:nvGrpSpPr>
            <p:grpSpPr bwMode="auto">
              <a:xfrm>
                <a:off x="1227319" y="4508378"/>
                <a:ext cx="2725460" cy="1422974"/>
                <a:chOff x="1227223" y="4508378"/>
                <a:chExt cx="2188474" cy="1422974"/>
              </a:xfrm>
            </p:grpSpPr>
            <p:sp>
              <p:nvSpPr>
                <p:cNvPr id="108" name="矩形 107"/>
                <p:cNvSpPr/>
                <p:nvPr/>
              </p:nvSpPr>
              <p:spPr>
                <a:xfrm>
                  <a:off x="1226626" y="4508328"/>
                  <a:ext cx="2189662" cy="468177"/>
                </a:xfrm>
                <a:prstGeom prst="rect">
                  <a:avLst/>
                </a:prstGeom>
                <a:solidFill>
                  <a:srgbClr val="7FD13B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1600" kern="0" dirty="0">
                      <a:solidFill>
                        <a:sysClr val="window" lastClr="FFFFFF"/>
                      </a:solidFill>
                      <a:latin typeface="+mn-lt"/>
                      <a:ea typeface="微軟正黑體" pitchFamily="34" charset="-120"/>
                    </a:rPr>
                    <a:t>金流服務商</a:t>
                  </a:r>
                  <a:endPara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endParaRPr>
                </a:p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1200" kern="0" dirty="0">
                      <a:solidFill>
                        <a:sysClr val="window" lastClr="FFFFFF"/>
                      </a:solidFill>
                      <a:latin typeface="+mn-lt"/>
                      <a:ea typeface="微軟正黑體" pitchFamily="34" charset="-120"/>
                    </a:rPr>
                    <a:t>線上金流</a:t>
                  </a:r>
                  <a:endParaRPr kumimoji="0" lang="en-US" altLang="zh-TW" sz="12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>
                  <a:off x="1226626" y="5029173"/>
                  <a:ext cx="2189662" cy="901240"/>
                </a:xfrm>
                <a:prstGeom prst="rect">
                  <a:avLst/>
                </a:prstGeom>
                <a:solidFill>
                  <a:srgbClr val="7FD13B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1400" kern="0" dirty="0">
                      <a:solidFill>
                        <a:srgbClr val="C00000"/>
                      </a:solidFill>
                      <a:latin typeface="+mn-lt"/>
                      <a:ea typeface="微軟正黑體" pitchFamily="34" charset="-120"/>
                    </a:rPr>
                    <a:t>金流</a:t>
                  </a:r>
                  <a:r>
                    <a:rPr kumimoji="0" lang="zh-TW" altLang="en-US" sz="1400" kern="0" dirty="0">
                      <a:solidFill>
                        <a:sysClr val="windowText" lastClr="000000"/>
                      </a:solidFill>
                      <a:latin typeface="+mn-lt"/>
                      <a:ea typeface="微軟正黑體" pitchFamily="34" charset="-120"/>
                    </a:rPr>
                    <a:t>：財金、財宏、藍新、紅陽，各家銀行</a:t>
                  </a:r>
                  <a:endParaRPr kumimoji="0" lang="en-US" altLang="zh-TW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endParaRPr>
                </a:p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altLang="zh-TW" sz="14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63533" name="群組 54"/>
              <p:cNvGrpSpPr>
                <a:grpSpLocks/>
              </p:cNvGrpSpPr>
              <p:nvPr/>
            </p:nvGrpSpPr>
            <p:grpSpPr bwMode="auto">
              <a:xfrm>
                <a:off x="4020848" y="4508378"/>
                <a:ext cx="2725460" cy="1422974"/>
                <a:chOff x="73591" y="4508378"/>
                <a:chExt cx="2188474" cy="1422974"/>
              </a:xfrm>
            </p:grpSpPr>
            <p:sp>
              <p:nvSpPr>
                <p:cNvPr id="106" name="矩形 105"/>
                <p:cNvSpPr/>
                <p:nvPr/>
              </p:nvSpPr>
              <p:spPr>
                <a:xfrm>
                  <a:off x="74169" y="4508328"/>
                  <a:ext cx="2188361" cy="468177"/>
                </a:xfrm>
                <a:prstGeom prst="rect">
                  <a:avLst/>
                </a:prstGeom>
                <a:solidFill>
                  <a:srgbClr val="7FD13B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1600" kern="0" dirty="0">
                      <a:solidFill>
                        <a:sysClr val="window" lastClr="FFFFFF"/>
                      </a:solidFill>
                      <a:latin typeface="+mn-lt"/>
                      <a:ea typeface="微軟正黑體" pitchFamily="34" charset="-120"/>
                    </a:rPr>
                    <a:t>物流服務商</a:t>
                  </a:r>
                  <a:endParaRPr kumimoji="0" lang="en-US" altLang="zh-TW" sz="16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endParaRPr>
                </a:p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1200" kern="0" dirty="0">
                      <a:solidFill>
                        <a:sysClr val="window" lastClr="FFFFFF"/>
                      </a:solidFill>
                      <a:latin typeface="+mn-lt"/>
                      <a:ea typeface="微軟正黑體" pitchFamily="34" charset="-120"/>
                    </a:rPr>
                    <a:t>貨款、物流、倉儲等</a:t>
                  </a:r>
                  <a:endParaRPr kumimoji="0" lang="en-US" altLang="zh-TW" sz="1200" kern="0" dirty="0">
                    <a:solidFill>
                      <a:sysClr val="window" lastClr="FFFFFF"/>
                    </a:solidFill>
                    <a:latin typeface="+mn-lt"/>
                    <a:ea typeface="微軟正黑體" pitchFamily="34" charset="-120"/>
                  </a:endParaRPr>
                </a:p>
              </p:txBody>
            </p:sp>
            <p:sp>
              <p:nvSpPr>
                <p:cNvPr id="63544" name="矩形 106"/>
                <p:cNvSpPr>
                  <a:spLocks noChangeArrowheads="1"/>
                </p:cNvSpPr>
                <p:nvPr/>
              </p:nvSpPr>
              <p:spPr bwMode="auto">
                <a:xfrm>
                  <a:off x="73527" y="5030192"/>
                  <a:ext cx="2187920" cy="901160"/>
                </a:xfrm>
                <a:prstGeom prst="rect">
                  <a:avLst/>
                </a:prstGeom>
                <a:solidFill>
                  <a:srgbClr val="E5F6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000" b="1">
                      <a:solidFill>
                        <a:srgbClr val="00009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1600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16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14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12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2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2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2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20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zh-TW" altLang="en-US" sz="1400">
                      <a:solidFill>
                        <a:srgbClr val="C00000"/>
                      </a:solidFill>
                      <a:latin typeface="Times New Roman" panose="02020603050405020304" pitchFamily="18" charset="0"/>
                    </a:rPr>
                    <a:t>物流</a:t>
                  </a:r>
                  <a:r>
                    <a:rPr kumimoji="0" lang="zh-TW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：統一速達</a:t>
                  </a:r>
                  <a:r>
                    <a:rPr kumimoji="0" lang="en-US" altLang="zh-TW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</a:t>
                  </a:r>
                  <a:r>
                    <a:rPr kumimoji="0" lang="zh-TW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黑貓</a:t>
                  </a:r>
                  <a:r>
                    <a:rPr kumimoji="0" lang="en-US" altLang="zh-TW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)</a:t>
                  </a:r>
                  <a:r>
                    <a:rPr kumimoji="0" lang="zh-TW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、臺灣宅配通、新竹貨運、凱耀物流、大榮貨運、郵局</a:t>
                  </a:r>
                  <a:endParaRPr kumimoji="0" lang="en-US" altLang="zh-TW" sz="1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3534" name="直線接點 96"/>
              <p:cNvCxnSpPr>
                <a:cxnSpLocks noChangeShapeType="1"/>
              </p:cNvCxnSpPr>
              <p:nvPr/>
            </p:nvCxnSpPr>
            <p:spPr bwMode="auto">
              <a:xfrm>
                <a:off x="48131" y="6025056"/>
                <a:ext cx="9585389" cy="0"/>
              </a:xfrm>
              <a:prstGeom prst="line">
                <a:avLst/>
              </a:prstGeom>
              <a:noFill/>
              <a:ln w="47625">
                <a:solidFill>
                  <a:srgbClr val="7F7F7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文字方塊 97"/>
              <p:cNvSpPr txBox="1"/>
              <p:nvPr/>
            </p:nvSpPr>
            <p:spPr>
              <a:xfrm>
                <a:off x="-142565" y="4976695"/>
                <a:ext cx="1367995" cy="45376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srgbClr val="7FD13B">
                        <a:lumMod val="50000"/>
                      </a:srgbClr>
                    </a:solidFill>
                    <a:effectLst>
                      <a:glow rad="228600">
                        <a:srgbClr val="7FD13B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微軟正黑體" pitchFamily="34" charset="-120"/>
                  </a:rPr>
                  <a:t>支援服務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226575" y="6164502"/>
                <a:ext cx="8261834" cy="433063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kern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endParaRPr>
              </a:p>
            </p:txBody>
          </p:sp>
          <p:sp>
            <p:nvSpPr>
              <p:cNvPr id="63537" name="文字方塊 99"/>
              <p:cNvSpPr txBox="1">
                <a:spLocks noChangeArrowheads="1"/>
              </p:cNvSpPr>
              <p:nvPr/>
            </p:nvSpPr>
            <p:spPr bwMode="auto">
              <a:xfrm>
                <a:off x="1237621" y="6223156"/>
                <a:ext cx="1133175" cy="30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000" b="1">
                    <a:solidFill>
                      <a:srgbClr val="00009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16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16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14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zh-TW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產業政策</a:t>
                </a:r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2796632" y="6223024"/>
                <a:ext cx="1699679" cy="302365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網路基礎設施</a:t>
                </a:r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4786342" y="6223024"/>
                <a:ext cx="1579777" cy="302365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網路金融體系</a:t>
                </a:r>
              </a:p>
            </p:txBody>
          </p:sp>
          <p:sp>
            <p:nvSpPr>
              <p:cNvPr id="103" name="文字方塊 102"/>
              <p:cNvSpPr txBox="1"/>
              <p:nvPr/>
            </p:nvSpPr>
            <p:spPr>
              <a:xfrm>
                <a:off x="6776052" y="6223024"/>
                <a:ext cx="1190909" cy="302365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物流體系</a:t>
                </a:r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8114408" y="6223024"/>
                <a:ext cx="1228176" cy="302365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kern="0" dirty="0">
                    <a:solidFill>
                      <a:sysClr val="windowText" lastClr="000000"/>
                    </a:solidFill>
                    <a:latin typeface="+mn-lt"/>
                    <a:ea typeface="微軟正黑體" pitchFamily="34" charset="-120"/>
                  </a:rPr>
                  <a:t>信用體系</a:t>
                </a: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-142565" y="6181272"/>
                <a:ext cx="1367995" cy="45376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sysClr val="windowText" lastClr="000000"/>
                    </a:solidFill>
                    <a:effectLst>
                      <a:glow rad="228600">
                        <a:sysClr val="windowText" lastClr="000000">
                          <a:lumMod val="50000"/>
                          <a:lumOff val="50000"/>
                          <a:alpha val="40000"/>
                        </a:sysClr>
                      </a:glow>
                    </a:effectLst>
                    <a:latin typeface="+mn-lt"/>
                    <a:ea typeface="微軟正黑體" pitchFamily="34" charset="-120"/>
                  </a:rPr>
                  <a:t>基礎環境</a:t>
                </a:r>
              </a:p>
            </p:txBody>
          </p:sp>
        </p:grpSp>
        <p:sp>
          <p:nvSpPr>
            <p:cNvPr id="55" name="文字方塊 54"/>
            <p:cNvSpPr txBox="1"/>
            <p:nvPr/>
          </p:nvSpPr>
          <p:spPr bwMode="auto">
            <a:xfrm>
              <a:off x="497129" y="6550021"/>
              <a:ext cx="2158818" cy="2092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資料來源：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MIC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，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2014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年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11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月</a:t>
              </a: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6753359" y="4457221"/>
              <a:ext cx="2519870" cy="432993"/>
            </a:xfrm>
            <a:prstGeom prst="rect">
              <a:avLst/>
            </a:prstGeom>
            <a:solidFill>
              <a:srgbClr val="7FD13B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kern="0" dirty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rPr>
                <a:t>資安服務商</a:t>
              </a:r>
              <a:endParaRPr kumimoji="0" lang="en-US" altLang="zh-TW" sz="1600" kern="0" dirty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kern="0" dirty="0">
                  <a:solidFill>
                    <a:sysClr val="window" lastClr="FFFFFF"/>
                  </a:solidFill>
                  <a:latin typeface="+mn-lt"/>
                  <a:ea typeface="微軟正黑體" pitchFamily="34" charset="-120"/>
                </a:rPr>
                <a:t>身分認證、交易安全等</a:t>
              </a:r>
              <a:endParaRPr kumimoji="0" lang="en-US" altLang="zh-TW" sz="1200" kern="0" dirty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6753359" y="4940730"/>
              <a:ext cx="2519870" cy="833512"/>
            </a:xfrm>
            <a:prstGeom prst="rect">
              <a:avLst/>
            </a:prstGeom>
            <a:solidFill>
              <a:srgbClr val="7FD13B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資安</a:t>
              </a:r>
              <a:r>
                <a:rPr kumimoji="0" lang="zh-TW" altLang="en-US" sz="14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：網際威信、數位聯合、關貿網路、臺灣網路認證</a:t>
              </a:r>
              <a:endParaRPr kumimoji="0" lang="en-US" altLang="zh-TW" sz="1400" kern="0" dirty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  <a:p>
              <a:pPr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400" kern="0" dirty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47688"/>
            <a:ext cx="9398000" cy="649287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defRPr/>
            </a:pPr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三、國內現況與檢討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臺灣電子商務市場結構</a:t>
            </a:r>
            <a:r>
              <a:rPr lang="en-US" altLang="zh-TW" sz="24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(1/2)</a:t>
            </a:r>
            <a:endParaRPr lang="zh-TW" altLang="en-US" sz="2400" smtClean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508000" y="1341438"/>
            <a:ext cx="8915400" cy="43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按公司、品牌區分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2000" b="1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6A60D3-7123-467F-9A20-EAD1CFBFA978}" type="slidenum">
              <a:rPr lang="en-US" altLang="zh-TW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4517" name="群組 130"/>
          <p:cNvGrpSpPr>
            <a:grpSpLocks/>
          </p:cNvGrpSpPr>
          <p:nvPr/>
        </p:nvGrpSpPr>
        <p:grpSpPr bwMode="auto">
          <a:xfrm>
            <a:off x="488950" y="1773238"/>
            <a:ext cx="8712200" cy="4281487"/>
            <a:chOff x="272616" y="1188041"/>
            <a:chExt cx="9563886" cy="5307909"/>
          </a:xfrm>
        </p:grpSpPr>
        <p:pic>
          <p:nvPicPr>
            <p:cNvPr id="64519" name="圖片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292" y="3645024"/>
              <a:ext cx="815926" cy="64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等腰三角形 132"/>
            <p:cNvSpPr/>
            <p:nvPr/>
          </p:nvSpPr>
          <p:spPr>
            <a:xfrm>
              <a:off x="1487272" y="1195913"/>
              <a:ext cx="6191779" cy="4752911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E5B6F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  <p:cxnSp>
          <p:nvCxnSpPr>
            <p:cNvPr id="64521" name="直線接點 133"/>
            <p:cNvCxnSpPr>
              <a:cxnSpLocks noChangeShapeType="1"/>
            </p:cNvCxnSpPr>
            <p:nvPr/>
          </p:nvCxnSpPr>
          <p:spPr bwMode="auto">
            <a:xfrm>
              <a:off x="1486466" y="2636912"/>
              <a:ext cx="721015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2" name="直線接點 134"/>
            <p:cNvCxnSpPr>
              <a:cxnSpLocks noChangeShapeType="1"/>
            </p:cNvCxnSpPr>
            <p:nvPr/>
          </p:nvCxnSpPr>
          <p:spPr bwMode="auto">
            <a:xfrm>
              <a:off x="1496616" y="3645024"/>
              <a:ext cx="7200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向上箭號 135"/>
            <p:cNvSpPr/>
            <p:nvPr/>
          </p:nvSpPr>
          <p:spPr>
            <a:xfrm>
              <a:off x="1370511" y="1195913"/>
              <a:ext cx="142901" cy="4752911"/>
            </a:xfrm>
            <a:prstGeom prst="upArrow">
              <a:avLst/>
            </a:prstGeom>
            <a:solidFill>
              <a:srgbClr val="4E5B6F"/>
            </a:solidFill>
            <a:ln w="25400" cap="flat" cmpd="sng" algn="ctr">
              <a:solidFill>
                <a:srgbClr val="4E5B6F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272616" y="1188041"/>
              <a:ext cx="1223369" cy="9230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年營業額</a:t>
              </a:r>
              <a:endParaRPr kumimoji="0" lang="en-US" altLang="zh-TW" sz="1600" kern="0" dirty="0">
                <a:solidFill>
                  <a:sysClr val="windowText" lastClr="000000"/>
                </a:solidFill>
                <a:latin typeface="+mn-lt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kern="0" dirty="0">
                  <a:solidFill>
                    <a:sysClr val="windowText" lastClr="000000"/>
                  </a:solidFill>
                  <a:latin typeface="+mn-lt"/>
                  <a:ea typeface="微軟正黑體" pitchFamily="34" charset="-120"/>
                </a:rPr>
                <a:t>（新臺幣）</a:t>
              </a: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560160" y="2406281"/>
              <a:ext cx="1080468" cy="5235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150</a:t>
              </a:r>
              <a:r>
                <a:rPr kumimoji="0" lang="zh-TW" altLang="en-US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億</a:t>
              </a: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560160" y="3429683"/>
              <a:ext cx="1080468" cy="5235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50</a:t>
              </a:r>
              <a:r>
                <a:rPr kumimoji="0" lang="zh-TW" altLang="en-US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億</a:t>
              </a:r>
            </a:p>
          </p:txBody>
        </p:sp>
        <p:cxnSp>
          <p:nvCxnSpPr>
            <p:cNvPr id="64527" name="直線接點 139"/>
            <p:cNvCxnSpPr>
              <a:cxnSpLocks noChangeShapeType="1"/>
            </p:cNvCxnSpPr>
            <p:nvPr/>
          </p:nvCxnSpPr>
          <p:spPr bwMode="auto">
            <a:xfrm>
              <a:off x="1496616" y="5157192"/>
              <a:ext cx="7200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1" name="文字方塊 140"/>
            <p:cNvSpPr txBox="1"/>
            <p:nvPr/>
          </p:nvSpPr>
          <p:spPr>
            <a:xfrm>
              <a:off x="560160" y="4927391"/>
              <a:ext cx="1080468" cy="5235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10</a:t>
              </a:r>
              <a:r>
                <a:rPr kumimoji="0" lang="zh-TW" altLang="en-US" sz="2000" kern="0" dirty="0">
                  <a:solidFill>
                    <a:srgbClr val="C00000"/>
                  </a:solidFill>
                  <a:latin typeface="+mn-lt"/>
                  <a:ea typeface="微軟正黑體" pitchFamily="34" charset="-120"/>
                </a:rPr>
                <a:t>億</a:t>
              </a: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631610" y="5998027"/>
              <a:ext cx="2960832" cy="497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資料來源：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MIC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，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2014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年</a:t>
              </a:r>
              <a:r>
                <a:rPr kumimoji="0" lang="en-US" altLang="zh-TW" sz="1200" kern="0" dirty="0">
                  <a:latin typeface="+mn-lt"/>
                  <a:ea typeface="微軟正黑體" pitchFamily="34" charset="-120"/>
                </a:rPr>
                <a:t>11</a:t>
              </a:r>
              <a:r>
                <a:rPr kumimoji="0" lang="zh-TW" altLang="en-US" sz="1200" kern="0" dirty="0">
                  <a:latin typeface="+mn-lt"/>
                  <a:ea typeface="微軟正黑體" pitchFamily="34" charset="-120"/>
                </a:rPr>
                <a:t>月</a:t>
              </a:r>
            </a:p>
          </p:txBody>
        </p:sp>
        <p:pic>
          <p:nvPicPr>
            <p:cNvPr id="64530" name="圖片 1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658" y="1378898"/>
              <a:ext cx="1637440" cy="55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1" name="圖片 1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508" y="1368904"/>
              <a:ext cx="1592350" cy="51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2" name="圖片 1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42" y="1896235"/>
              <a:ext cx="703385" cy="70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3" name="圖片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099" y="2024490"/>
              <a:ext cx="1708735" cy="56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4" name="圖片 1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524" y="2730382"/>
              <a:ext cx="1561126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5" name="圖片 1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09" y="2708920"/>
              <a:ext cx="1332000" cy="87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6" name="圖片 1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829" y="2730382"/>
              <a:ext cx="828000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7" name="圖片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770" y="3732768"/>
              <a:ext cx="1822162" cy="45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8" name="圖片 1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958" y="4198835"/>
              <a:ext cx="886349" cy="88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9" name="圖片 1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76" y="4653136"/>
              <a:ext cx="1312492" cy="44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0" name="圖片 1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00" y="4170257"/>
              <a:ext cx="1222100" cy="48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1" name="圖片 1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795" y="3732768"/>
              <a:ext cx="1094961" cy="67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2" name="圖片 1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508" y="4298649"/>
              <a:ext cx="1123622" cy="78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3" name="圖片 1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284" y="3732768"/>
              <a:ext cx="1055077" cy="58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4" name="圖片 1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130" y="4319801"/>
              <a:ext cx="1393672" cy="69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5" name="圖片 1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734" y="4581128"/>
              <a:ext cx="1012874" cy="56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6" name="圖片 1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813" y="4223011"/>
              <a:ext cx="11525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7" name="圖片 15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156" y="3748382"/>
              <a:ext cx="1284947" cy="55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8" name="圖片 16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338" y="4274342"/>
              <a:ext cx="822760" cy="82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9" name="圖片 16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41" y="3714522"/>
              <a:ext cx="1099990" cy="56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0" name="圖片 16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322" y="4181807"/>
              <a:ext cx="771337" cy="77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1" name="圖片 16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528" y="5371718"/>
              <a:ext cx="2221289" cy="40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2" name="圖片 1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745" y="5234850"/>
              <a:ext cx="675734" cy="67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3" name="圖片 16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407" y="5261312"/>
              <a:ext cx="1387349" cy="62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4" name="圖片 16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684" y="5239303"/>
              <a:ext cx="666829" cy="66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5" name="圖片 16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441" y="5239717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6" name="圖片 16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67" y="5239717"/>
              <a:ext cx="666000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7" name="圖片 16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659" y="4090553"/>
              <a:ext cx="953843" cy="95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矩形 170"/>
            <p:cNvSpPr/>
            <p:nvPr/>
          </p:nvSpPr>
          <p:spPr>
            <a:xfrm>
              <a:off x="4624115" y="1384849"/>
              <a:ext cx="1535310" cy="497923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+mn-lt"/>
                <a:ea typeface="微軟正黑體" pitchFamily="34" charset="-120"/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415925" y="6156325"/>
            <a:ext cx="89439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kumimoji="0" lang="zh-TW" altLang="en-US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臺灣電商平臺以中型規模居多，平均年營業額多半介於</a:t>
            </a:r>
            <a:r>
              <a:rPr kumimoji="0" lang="en-US" altLang="zh-TW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50</a:t>
            </a:r>
            <a:r>
              <a:rPr kumimoji="0" lang="zh-TW" altLang="en-US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億元上下；規模較大之平臺業者為</a:t>
            </a:r>
            <a:r>
              <a:rPr kumimoji="0" lang="en-US" altLang="zh-TW" sz="1600" kern="0" dirty="0" err="1">
                <a:solidFill>
                  <a:srgbClr val="0000FF"/>
                </a:solidFill>
                <a:latin typeface="+mn-lt"/>
                <a:ea typeface="微軟正黑體" pitchFamily="34" charset="-120"/>
              </a:rPr>
              <a:t>PChome</a:t>
            </a:r>
            <a:r>
              <a:rPr kumimoji="0" lang="zh-TW" altLang="en-US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與</a:t>
            </a:r>
            <a:r>
              <a:rPr kumimoji="0" lang="en-US" altLang="zh-TW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Yahoo</a:t>
            </a:r>
            <a:r>
              <a:rPr kumimoji="0" lang="zh-TW" altLang="en-US" sz="1600" kern="0" dirty="0">
                <a:solidFill>
                  <a:srgbClr val="0000FF"/>
                </a:solidFill>
                <a:latin typeface="+mn-lt"/>
                <a:ea typeface="微軟正黑體" pitchFamily="34" charset="-120"/>
              </a:rPr>
              <a:t>，平均年營業額在百億新臺幣以上</a:t>
            </a:r>
            <a:endParaRPr kumimoji="0" lang="en-US" altLang="zh-TW" sz="1600" kern="0" dirty="0">
              <a:solidFill>
                <a:srgbClr val="0000FF"/>
              </a:solidFill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18168</TotalTime>
  <Words>3301</Words>
  <Application>Microsoft Office PowerPoint</Application>
  <PresentationFormat>A4 紙張 (210x297 公釐)</PresentationFormat>
  <Paragraphs>473</Paragraphs>
  <Slides>18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1_預設簡報設計</vt:lpstr>
      <vt:lpstr>Microsoft Office Excel 97-2003 工作表</vt:lpstr>
      <vt:lpstr>工作表</vt:lpstr>
      <vt:lpstr>「網路智慧新臺灣政策白皮書-網路經濟分組」 電子商務子題</vt:lpstr>
      <vt:lpstr>一、背景說明-電子商務定義與範疇</vt:lpstr>
      <vt:lpstr>一、背景說明(續)</vt:lpstr>
      <vt:lpstr>二、國際發展趨勢-全球與區域發展趨勢(1/2)</vt:lpstr>
      <vt:lpstr>二、國際發展趨勢-全球與區域發展趨勢(2/2)</vt:lpstr>
      <vt:lpstr>二、國際發展趨勢-平台趨勢：行動商務</vt:lpstr>
      <vt:lpstr>二、國際發展趨勢-競爭趨勢：亞洲崛起</vt:lpstr>
      <vt:lpstr>三、國內現況與檢討-臺灣電子商務產業價值鏈</vt:lpstr>
      <vt:lpstr>三、國內現況與檢討-臺灣電子商務市場結構(1/2)</vt:lpstr>
      <vt:lpstr>三、國內現況與檢討-臺灣電子商務市場結構(2/2)</vt:lpstr>
      <vt:lpstr>三、國內現況與檢討-積極協助臺灣電子商務產業跨境發展</vt:lpstr>
      <vt:lpstr>四、政府作為-發展原則</vt:lpstr>
      <vt:lpstr>(一)健全環境</vt:lpstr>
      <vt:lpstr>(二)創造就業</vt:lpstr>
      <vt:lpstr>(三)多元創新</vt:lpstr>
      <vt:lpstr>(四)產業電子商務化</vt:lpstr>
      <vt:lpstr>(四)產業電子商務化(續1)</vt:lpstr>
      <vt:lpstr>(五)國際合作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apec</dc:creator>
  <cp:lastModifiedBy>Kaiser</cp:lastModifiedBy>
  <cp:revision>1570</cp:revision>
  <cp:lastPrinted>2015-02-02T01:58:12Z</cp:lastPrinted>
  <dcterms:created xsi:type="dcterms:W3CDTF">2008-10-24T05:40:26Z</dcterms:created>
  <dcterms:modified xsi:type="dcterms:W3CDTF">2015-02-04T04:10:54Z</dcterms:modified>
</cp:coreProperties>
</file>