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6" r:id="rId1"/>
    <p:sldMasterId id="2147484110" r:id="rId2"/>
    <p:sldMasterId id="2147484212" r:id="rId3"/>
    <p:sldMasterId id="2147484411" r:id="rId4"/>
    <p:sldMasterId id="2147484449" r:id="rId5"/>
    <p:sldMasterId id="2147484541" r:id="rId6"/>
    <p:sldMasterId id="2147484554" r:id="rId7"/>
    <p:sldMasterId id="2147484567" r:id="rId8"/>
    <p:sldMasterId id="2147484580" r:id="rId9"/>
    <p:sldMasterId id="2147484631" r:id="rId10"/>
    <p:sldMasterId id="2147484644" r:id="rId11"/>
    <p:sldMasterId id="2147484702" r:id="rId12"/>
    <p:sldMasterId id="2147484743" r:id="rId13"/>
    <p:sldMasterId id="2147484771" r:id="rId14"/>
    <p:sldMasterId id="2147484784" r:id="rId15"/>
  </p:sldMasterIdLst>
  <p:notesMasterIdLst>
    <p:notesMasterId r:id="rId22"/>
  </p:notesMasterIdLst>
  <p:handoutMasterIdLst>
    <p:handoutMasterId r:id="rId23"/>
  </p:handoutMasterIdLst>
  <p:sldIdLst>
    <p:sldId id="1435" r:id="rId16"/>
    <p:sldId id="2231" r:id="rId17"/>
    <p:sldId id="2233" r:id="rId18"/>
    <p:sldId id="2215" r:id="rId19"/>
    <p:sldId id="2235" r:id="rId20"/>
    <p:sldId id="2236" r:id="rId21"/>
  </p:sldIdLst>
  <p:sldSz cx="9906000" cy="6858000" type="A4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71">
          <p15:clr>
            <a:srgbClr val="A4A3A4"/>
          </p15:clr>
        </p15:guide>
        <p15:guide id="2" pos="42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  <p15:guide id="3" orient="horz" pos="3220" userDrawn="1">
          <p15:clr>
            <a:srgbClr val="A4A3A4"/>
          </p15:clr>
        </p15:guide>
        <p15:guide id="4" pos="2234" userDrawn="1">
          <p15:clr>
            <a:srgbClr val="A4A3A4"/>
          </p15:clr>
        </p15:guide>
        <p15:guide id="5" orient="horz" pos="3228" userDrawn="1">
          <p15:clr>
            <a:srgbClr val="A4A3A4"/>
          </p15:clr>
        </p15:guide>
        <p15:guide id="6" pos="2240" userDrawn="1">
          <p15:clr>
            <a:srgbClr val="A4A3A4"/>
          </p15:clr>
        </p15:guide>
        <p15:guide id="7" orient="horz" pos="3131">
          <p15:clr>
            <a:srgbClr val="A4A3A4"/>
          </p15:clr>
        </p15:guide>
        <p15:guide id="8" orient="horz" pos="3127">
          <p15:clr>
            <a:srgbClr val="A4A3A4"/>
          </p15:clr>
        </p15:guide>
        <p15:guide id="9" orient="horz" pos="3135">
          <p15:clr>
            <a:srgbClr val="A4A3A4"/>
          </p15:clr>
        </p15:guide>
        <p15:guide id="10" pos="2145">
          <p15:clr>
            <a:srgbClr val="A4A3A4"/>
          </p15:clr>
        </p15:guide>
        <p15:guide id="11" pos="2142">
          <p15:clr>
            <a:srgbClr val="A4A3A4"/>
          </p15:clr>
        </p15:guide>
        <p15:guide id="12" pos="2148">
          <p15:clr>
            <a:srgbClr val="A4A3A4"/>
          </p15:clr>
        </p15:guide>
        <p15:guide id="13" orient="horz" pos="3221">
          <p15:clr>
            <a:srgbClr val="A4A3A4"/>
          </p15:clr>
        </p15:guide>
        <p15:guide id="14" orient="horz" pos="3217">
          <p15:clr>
            <a:srgbClr val="A4A3A4"/>
          </p15:clr>
        </p15:guide>
        <p15:guide id="15" orient="horz" pos="3225">
          <p15:clr>
            <a:srgbClr val="A4A3A4"/>
          </p15:clr>
        </p15:guide>
        <p15:guide id="16" orient="horz" pos="3128">
          <p15:clr>
            <a:srgbClr val="A4A3A4"/>
          </p15:clr>
        </p15:guide>
        <p15:guide id="17" orient="horz" pos="3124">
          <p15:clr>
            <a:srgbClr val="A4A3A4"/>
          </p15:clr>
        </p15:guide>
        <p15:guide id="18" orient="horz" pos="3132">
          <p15:clr>
            <a:srgbClr val="A4A3A4"/>
          </p15:clr>
        </p15:guide>
        <p15:guide id="19" pos="2231">
          <p15:clr>
            <a:srgbClr val="A4A3A4"/>
          </p15:clr>
        </p15:guide>
        <p15:guide id="20" pos="213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66"/>
    <a:srgbClr val="FFFF99"/>
    <a:srgbClr val="008000"/>
    <a:srgbClr val="ECFBB3"/>
    <a:srgbClr val="CCFFFF"/>
    <a:srgbClr val="C9E7FF"/>
    <a:srgbClr val="FF99CC"/>
    <a:srgbClr val="FFDDDD"/>
    <a:srgbClr val="F0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64294" autoAdjust="0"/>
  </p:normalViewPr>
  <p:slideViewPr>
    <p:cSldViewPr snapToGrid="0">
      <p:cViewPr>
        <p:scale>
          <a:sx n="103" d="100"/>
          <a:sy n="103" d="100"/>
        </p:scale>
        <p:origin x="-648" y="216"/>
      </p:cViewPr>
      <p:guideLst>
        <p:guide orient="horz" pos="3271"/>
        <p:guide pos="42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46" y="426"/>
      </p:cViewPr>
      <p:guideLst>
        <p:guide orient="horz" pos="3223"/>
        <p:guide orient="horz" pos="3219"/>
        <p:guide orient="horz" pos="3227"/>
        <p:guide orient="horz" pos="3130"/>
        <p:guide orient="horz" pos="3128"/>
        <p:guide orient="horz" pos="3134"/>
        <p:guide orient="horz" pos="3220"/>
        <p:guide orient="horz" pos="3216"/>
        <p:guide pos="2237"/>
        <p:guide pos="2234"/>
        <p:guide pos="2240"/>
        <p:guide pos="2145"/>
        <p:guide pos="2142"/>
        <p:guide pos="2148"/>
        <p:guide pos="2231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7" y="15"/>
            <a:ext cx="2946401" cy="498475"/>
          </a:xfrm>
          <a:prstGeom prst="rect">
            <a:avLst/>
          </a:prstGeom>
        </p:spPr>
        <p:txBody>
          <a:bodyPr vert="horz" lIns="92016" tIns="46007" rIns="92016" bIns="46007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96" y="15"/>
            <a:ext cx="2946401" cy="498475"/>
          </a:xfrm>
          <a:prstGeom prst="rect">
            <a:avLst/>
          </a:prstGeom>
        </p:spPr>
        <p:txBody>
          <a:bodyPr vert="horz" lIns="92016" tIns="46007" rIns="92016" bIns="46007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54168D9-650C-4BA1-8C83-991031D03D5D}" type="datetimeFigureOut">
              <a:rPr lang="zh-TW" altLang="en-US"/>
              <a:pPr>
                <a:defRPr/>
              </a:pPr>
              <a:t>2016/7/21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7" y="9429763"/>
            <a:ext cx="2946401" cy="498475"/>
          </a:xfrm>
          <a:prstGeom prst="rect">
            <a:avLst/>
          </a:prstGeom>
        </p:spPr>
        <p:txBody>
          <a:bodyPr vert="horz" lIns="92016" tIns="46007" rIns="92016" bIns="46007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96" y="9429763"/>
            <a:ext cx="2946401" cy="498475"/>
          </a:xfrm>
          <a:prstGeom prst="rect">
            <a:avLst/>
          </a:prstGeom>
        </p:spPr>
        <p:txBody>
          <a:bodyPr vert="horz" lIns="92016" tIns="46007" rIns="92016" bIns="46007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2EC6B336-B23A-494E-98C3-3C22A662F8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253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2"/>
            <a:ext cx="2946401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51" tIns="45979" rIns="91951" bIns="45979" numCol="1" anchor="t" anchorCtr="0" compatLnSpc="1">
            <a:prstTxWarp prst="textNoShape">
              <a:avLst/>
            </a:prstTxWarp>
          </a:bodyPr>
          <a:lstStyle>
            <a:lvl1pPr algn="l" defTabSz="921456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6" y="2"/>
            <a:ext cx="2946401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51" tIns="45979" rIns="91951" bIns="45979" numCol="1" anchor="t" anchorCtr="0" compatLnSpc="1">
            <a:prstTxWarp prst="textNoShape">
              <a:avLst/>
            </a:prstTxWarp>
          </a:bodyPr>
          <a:lstStyle>
            <a:lvl1pPr algn="r" defTabSz="921456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7713"/>
            <a:ext cx="537210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13300"/>
            <a:ext cx="5435600" cy="447039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51" tIns="45979" rIns="91951" bIns="45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9429752"/>
            <a:ext cx="2946401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51" tIns="45979" rIns="91951" bIns="45979" numCol="1" anchor="b" anchorCtr="0" compatLnSpc="1">
            <a:prstTxWarp prst="textNoShape">
              <a:avLst/>
            </a:prstTxWarp>
          </a:bodyPr>
          <a:lstStyle>
            <a:lvl1pPr algn="l" defTabSz="921456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6" y="9429752"/>
            <a:ext cx="2946401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951" tIns="45979" rIns="91951" bIns="45979" numCol="1" anchor="b" anchorCtr="0" compatLnSpc="1">
            <a:prstTxWarp prst="textNoShape">
              <a:avLst/>
            </a:prstTxWarp>
          </a:bodyPr>
          <a:lstStyle>
            <a:lvl1pPr algn="r" defTabSz="921456" eaLnBrk="1" hangingPunct="1">
              <a:defRPr sz="1200"/>
            </a:lvl1pPr>
          </a:lstStyle>
          <a:p>
            <a:pPr>
              <a:defRPr/>
            </a:pPr>
            <a:fld id="{654C2136-D11E-4E40-B9BC-5055113B29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054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5963" y="747713"/>
            <a:ext cx="5372100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2136-D11E-4E40-B9BC-5055113B295A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72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5963" y="747713"/>
            <a:ext cx="5372100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431" indent="-228431"/>
            <a:r>
              <a:rPr lang="en-US" altLang="zh-TW" b="0" dirty="0" smtClean="0">
                <a:solidFill>
                  <a:schemeClr val="tx1"/>
                </a:solidFill>
              </a:rPr>
              <a:t>105.06.26 - </a:t>
            </a:r>
            <a:r>
              <a:rPr lang="zh-TW" altLang="en-US" b="0" dirty="0" smtClean="0">
                <a:solidFill>
                  <a:schemeClr val="tx1"/>
                </a:solidFill>
              </a:rPr>
              <a:t>移至附件</a:t>
            </a:r>
            <a:endParaRPr lang="en-US" altLang="zh-TW" b="0" dirty="0" smtClean="0">
              <a:solidFill>
                <a:schemeClr val="tx1"/>
              </a:solidFill>
            </a:endParaRPr>
          </a:p>
          <a:p>
            <a:pPr marL="228431" indent="-228431"/>
            <a:endParaRPr lang="en-US" altLang="zh-TW" b="0" dirty="0" smtClean="0">
              <a:solidFill>
                <a:schemeClr val="tx1"/>
              </a:solidFill>
            </a:endParaRPr>
          </a:p>
          <a:p>
            <a:pPr marL="228431" indent="-228431">
              <a:buAutoNum type="arabicPeriod"/>
            </a:pPr>
            <a:r>
              <a:rPr lang="zh-TW" altLang="en-US" b="0" dirty="0" smtClean="0">
                <a:solidFill>
                  <a:schemeClr val="tx1"/>
                </a:solidFill>
              </a:rPr>
              <a:t>智</a:t>
            </a:r>
            <a:r>
              <a:rPr lang="zh-TW" altLang="en-US" b="0" dirty="0">
                <a:solidFill>
                  <a:schemeClr val="tx1"/>
                </a:solidFill>
              </a:rPr>
              <a:t>機產業化依組長建議修改</a:t>
            </a:r>
            <a:endParaRPr lang="en-US" altLang="zh-TW" b="0" dirty="0">
              <a:solidFill>
                <a:schemeClr val="tx1"/>
              </a:solidFill>
            </a:endParaRPr>
          </a:p>
          <a:p>
            <a:pPr marL="228431" indent="-228431">
              <a:buAutoNum type="arabicPeriod"/>
            </a:pPr>
            <a:r>
              <a:rPr lang="zh-TW" altLang="en-US" b="0" dirty="0">
                <a:solidFill>
                  <a:schemeClr val="tx1"/>
                </a:solidFill>
              </a:rPr>
              <a:t>產業智機化定義待補充</a:t>
            </a:r>
            <a:r>
              <a:rPr lang="zh-TW" altLang="en-US" b="0" baseline="0" dirty="0">
                <a:solidFill>
                  <a:schemeClr val="tx1"/>
                </a:solidFill>
              </a:rPr>
              <a:t> </a:t>
            </a:r>
            <a:endParaRPr lang="en-US" altLang="zh-TW" b="0" baseline="0" dirty="0">
              <a:solidFill>
                <a:schemeClr val="tx1"/>
              </a:solidFill>
            </a:endParaRPr>
          </a:p>
          <a:p>
            <a:pPr marL="228431" indent="-228431"/>
            <a:r>
              <a:rPr lang="zh-TW" altLang="en-US" baseline="0" dirty="0"/>
              <a:t>謝 </a:t>
            </a:r>
            <a:r>
              <a:rPr lang="en-US" altLang="zh-TW" baseline="0" dirty="0"/>
              <a:t>:</a:t>
            </a:r>
            <a:r>
              <a:rPr lang="zh-TW" altLang="en-US" baseline="0" dirty="0"/>
              <a:t> 需解釋何為智慧生產線。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2136-D11E-4E40-B9BC-5055113B295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9310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15963" y="747713"/>
            <a:ext cx="5372100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修改國內應用產業練兵，強調「航太、半導體」，其餘加入「能源、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2136-D11E-4E40-B9BC-5055113B295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r>
              <a:rPr lang="zh-TW" altLang="en-US" dirty="0" smtClean="0"/>
              <a:t>原預期效益放至附件</a:t>
            </a:r>
            <a:endParaRPr lang="en-US" altLang="zh-TW" dirty="0" smtClean="0"/>
          </a:p>
          <a:p>
            <a:pPr marL="0" indent="0">
              <a:buFont typeface="+mj-lt"/>
              <a:buNone/>
            </a:pPr>
            <a:r>
              <a:rPr lang="zh-TW" altLang="en-US" dirty="0" smtClean="0"/>
              <a:t>加入量化指標</a:t>
            </a:r>
            <a:r>
              <a:rPr lang="en-US" altLang="zh-TW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加入「智慧工具機出口由目前</a:t>
            </a:r>
            <a:r>
              <a:rPr lang="zh-TW" altLang="en-US" b="1" dirty="0" smtClean="0"/>
              <a:t>全球第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，上升至第</a:t>
            </a:r>
            <a:r>
              <a:rPr lang="en-US" altLang="zh-TW" b="1" dirty="0" smtClean="0"/>
              <a:t>3</a:t>
            </a:r>
            <a:r>
              <a:rPr lang="zh-TW" altLang="en-US" dirty="0" smtClean="0"/>
              <a:t>」之內容。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原「協助業者開發智慧機械關鍵零組件與生產技術，提升設備精度、速度、效率、穩定度與可靠度」，修改為「協助業者開發智慧機械關鍵零組件，以控制器為例，</a:t>
            </a:r>
            <a:r>
              <a:rPr lang="en-US" altLang="zh-TW" dirty="0" smtClean="0"/>
              <a:t>4</a:t>
            </a:r>
            <a:r>
              <a:rPr lang="zh-TW" altLang="en-US" dirty="0" smtClean="0"/>
              <a:t>年內將協助中高階控制器出口佔比由</a:t>
            </a:r>
            <a:r>
              <a:rPr lang="zh-TW" altLang="en-US" b="1" dirty="0" smtClean="0"/>
              <a:t>目前</a:t>
            </a:r>
            <a:r>
              <a:rPr lang="en-US" altLang="zh-TW" b="1" dirty="0" smtClean="0"/>
              <a:t>10%</a:t>
            </a:r>
            <a:r>
              <a:rPr lang="zh-TW" altLang="en-US" b="1" dirty="0" smtClean="0"/>
              <a:t>，上升至</a:t>
            </a:r>
            <a:r>
              <a:rPr lang="en-US" altLang="zh-TW" b="1" dirty="0" smtClean="0"/>
              <a:t>18%</a:t>
            </a:r>
            <a:r>
              <a:rPr lang="zh-TW" altLang="en-US" dirty="0" smtClean="0"/>
              <a:t>」。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原「發展高階感測技術、</a:t>
            </a:r>
            <a:r>
              <a:rPr lang="en-US" altLang="zh-TW" dirty="0" err="1" smtClean="0"/>
              <a:t>IoT</a:t>
            </a:r>
            <a:r>
              <a:rPr lang="zh-TW" altLang="en-US" dirty="0" smtClean="0"/>
              <a:t>雲端技術，建立智慧化系統解決方案，建構智慧產業生態體系」，修改為「建立智慧化系統解決方案，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年建構</a:t>
            </a:r>
            <a:r>
              <a:rPr lang="en-US" altLang="zh-TW" b="1" dirty="0" smtClean="0"/>
              <a:t>6</a:t>
            </a:r>
            <a:r>
              <a:rPr lang="zh-TW" altLang="en-US" b="1" dirty="0" smtClean="0"/>
              <a:t>個</a:t>
            </a:r>
            <a:r>
              <a:rPr lang="zh-TW" altLang="en-US" dirty="0" smtClean="0"/>
              <a:t>典範智慧產業生態體系」。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刪除「以智慧機械為基礎，協助黑手升級為電腦監控管理者，促成所有產業全面智慧化、節能化與效率化。」之內容。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原「運用現有供應鏈體系及透過公會推薦，組成跨域合作結盟，建立東南亞等區域服務輸出模式」，修改為「組成跨域合作結盟，建立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個區域服務輸出模式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zh-TW" altLang="en-US" dirty="0" smtClean="0"/>
              <a:t>調整第六項「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設置產學人才鑑定中心與人才培訓，提供智慧化人才」至第五項。</a:t>
            </a: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zh-TW" altLang="en-US" dirty="0" smtClean="0"/>
              <a:t>第六項原「故為全面顧及中小企業」，修改為「無法全面顧及約</a:t>
            </a:r>
            <a:r>
              <a:rPr lang="en-US" altLang="zh-TW" dirty="0" smtClean="0"/>
              <a:t>138</a:t>
            </a:r>
            <a:r>
              <a:rPr lang="zh-TW" altLang="en-US" dirty="0" smtClean="0"/>
              <a:t>萬家的中小企業」。</a:t>
            </a:r>
            <a:endParaRPr lang="en-US" altLang="zh-TW" dirty="0" smtClean="0"/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zh-TW" altLang="en-US" dirty="0" smtClean="0"/>
              <a:t>依秘書長指示，刪減原</a:t>
            </a:r>
            <a:r>
              <a:rPr lang="en-US" altLang="zh-TW" dirty="0" smtClean="0"/>
              <a:t>6.1</a:t>
            </a:r>
            <a:r>
              <a:rPr lang="zh-TW" altLang="en-US" dirty="0" smtClean="0"/>
              <a:t>技術入股緩繳所得稅，及刪除備註。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2136-D11E-4E40-B9BC-5055113B295A}" type="slidenum">
              <a:rPr lang="en-US" altLang="zh-TW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+mj-lt"/>
              <a:buNone/>
            </a:pPr>
            <a:r>
              <a:rPr lang="zh-TW" altLang="en-US" dirty="0" smtClean="0"/>
              <a:t>原預期效益放至附件</a:t>
            </a:r>
            <a:endParaRPr lang="en-US" altLang="zh-TW" dirty="0" smtClean="0"/>
          </a:p>
          <a:p>
            <a:pPr marL="0" indent="0">
              <a:buFont typeface="+mj-lt"/>
              <a:buNone/>
            </a:pPr>
            <a:r>
              <a:rPr lang="zh-TW" altLang="en-US" dirty="0" smtClean="0"/>
              <a:t>加入量化指標</a:t>
            </a:r>
            <a:r>
              <a:rPr lang="en-US" altLang="zh-TW" dirty="0" smtClean="0"/>
              <a:t>: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加入「智慧工具機出口由目前</a:t>
            </a:r>
            <a:r>
              <a:rPr lang="zh-TW" altLang="en-US" b="1" dirty="0" smtClean="0"/>
              <a:t>全球第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，上升至第</a:t>
            </a:r>
            <a:r>
              <a:rPr lang="en-US" altLang="zh-TW" b="1" dirty="0" smtClean="0"/>
              <a:t>3</a:t>
            </a:r>
            <a:r>
              <a:rPr lang="zh-TW" altLang="en-US" dirty="0" smtClean="0"/>
              <a:t>」之內容。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原「協助業者開發智慧機械關鍵零組件與生產技術，提升設備精度、速度、效率、穩定度與可靠度」，修改為「協助業者開發智慧機械關鍵零組件，以控制器為例，</a:t>
            </a:r>
            <a:r>
              <a:rPr lang="en-US" altLang="zh-TW" dirty="0" smtClean="0"/>
              <a:t>4</a:t>
            </a:r>
            <a:r>
              <a:rPr lang="zh-TW" altLang="en-US" dirty="0" smtClean="0"/>
              <a:t>年內將協助中高階控制器出口佔比由</a:t>
            </a:r>
            <a:r>
              <a:rPr lang="zh-TW" altLang="en-US" b="1" dirty="0" smtClean="0"/>
              <a:t>目前</a:t>
            </a:r>
            <a:r>
              <a:rPr lang="en-US" altLang="zh-TW" b="1" dirty="0" smtClean="0"/>
              <a:t>10%</a:t>
            </a:r>
            <a:r>
              <a:rPr lang="zh-TW" altLang="en-US" b="1" dirty="0" smtClean="0"/>
              <a:t>，上升至</a:t>
            </a:r>
            <a:r>
              <a:rPr lang="en-US" altLang="zh-TW" b="1" dirty="0" smtClean="0"/>
              <a:t>18%</a:t>
            </a:r>
            <a:r>
              <a:rPr lang="zh-TW" altLang="en-US" dirty="0" smtClean="0"/>
              <a:t>」。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原「發展高階感測技術、</a:t>
            </a:r>
            <a:r>
              <a:rPr lang="en-US" altLang="zh-TW" dirty="0" err="1" smtClean="0"/>
              <a:t>IoT</a:t>
            </a:r>
            <a:r>
              <a:rPr lang="zh-TW" altLang="en-US" dirty="0" smtClean="0"/>
              <a:t>雲端技術，建立智慧化系統解決方案，建構智慧產業生態體系」，修改為「建立智慧化系統解決方案，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年建構</a:t>
            </a:r>
            <a:r>
              <a:rPr lang="en-US" altLang="zh-TW" b="1" dirty="0" smtClean="0"/>
              <a:t>6</a:t>
            </a:r>
            <a:r>
              <a:rPr lang="zh-TW" altLang="en-US" b="1" dirty="0" smtClean="0"/>
              <a:t>個</a:t>
            </a:r>
            <a:r>
              <a:rPr lang="zh-TW" altLang="en-US" dirty="0" smtClean="0"/>
              <a:t>典範智慧產業生態體系」。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刪除「以智慧機械為基礎，協助黑手升級為電腦監控管理者，促成所有產業全面智慧化、節能化與效率化。」之內容。</a:t>
            </a:r>
          </a:p>
          <a:p>
            <a:pPr marL="228600" indent="-228600">
              <a:buFont typeface="+mj-lt"/>
              <a:buAutoNum type="arabicPeriod"/>
            </a:pPr>
            <a:r>
              <a:rPr lang="zh-TW" altLang="en-US" dirty="0" smtClean="0"/>
              <a:t>原「運用現有供應鏈體系及透過公會推薦，組成跨域合作結盟，建立東南亞等區域服務輸出模式」，修改為「組成跨域合作結盟，建立</a:t>
            </a:r>
            <a:r>
              <a:rPr lang="en-US" altLang="zh-TW" b="1" dirty="0" smtClean="0"/>
              <a:t>4</a:t>
            </a:r>
            <a:r>
              <a:rPr lang="zh-TW" altLang="en-US" b="1" dirty="0" smtClean="0"/>
              <a:t>個區域服務輸出模式</a:t>
            </a:r>
            <a:r>
              <a:rPr lang="zh-TW" altLang="en-US" dirty="0" smtClean="0"/>
              <a:t>」。</a:t>
            </a:r>
            <a:endParaRPr lang="en-US" altLang="zh-TW" dirty="0" smtClean="0"/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zh-TW" altLang="en-US" dirty="0" smtClean="0"/>
              <a:t>調整第六項「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設置產學人才鑑定中心與人才培訓，提供智慧化人才」至第五項。</a:t>
            </a:r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zh-TW" altLang="en-US" dirty="0" smtClean="0"/>
              <a:t>第六項原「故為全面顧及中小企業」，修改為「無法全面顧及約</a:t>
            </a:r>
            <a:r>
              <a:rPr lang="en-US" altLang="zh-TW" dirty="0" smtClean="0"/>
              <a:t>138</a:t>
            </a:r>
            <a:r>
              <a:rPr lang="zh-TW" altLang="en-US" dirty="0" smtClean="0"/>
              <a:t>萬家的中小企業」。</a:t>
            </a:r>
            <a:endParaRPr lang="en-US" altLang="zh-TW" dirty="0" smtClean="0"/>
          </a:p>
          <a:p>
            <a:pPr marL="2286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 startAt="6"/>
              <a:tabLst/>
              <a:defRPr/>
            </a:pPr>
            <a:r>
              <a:rPr lang="zh-TW" altLang="en-US" dirty="0" smtClean="0"/>
              <a:t>依秘書長指示，刪減原</a:t>
            </a:r>
            <a:r>
              <a:rPr lang="en-US" altLang="zh-TW" dirty="0" smtClean="0"/>
              <a:t>6.1</a:t>
            </a:r>
            <a:r>
              <a:rPr lang="zh-TW" altLang="en-US" dirty="0" smtClean="0"/>
              <a:t>技術入股緩繳所得稅，及刪除備註。</a:t>
            </a:r>
            <a:endParaRPr lang="en-US" altLang="zh-TW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TW" dirty="0" smtClean="0"/>
              <a:t>V46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lang="zh-TW" altLang="en-US" dirty="0" smtClean="0"/>
              <a:t>調整結論由</a:t>
            </a:r>
            <a:r>
              <a:rPr lang="en-US" altLang="zh-TW" dirty="0" smtClean="0"/>
              <a:t>BOST</a:t>
            </a:r>
            <a:r>
              <a:rPr lang="zh-TW" altLang="en-US" dirty="0" smtClean="0"/>
              <a:t>選擇</a:t>
            </a:r>
            <a:r>
              <a:rPr lang="en-US" altLang="zh-TW" dirty="0" smtClean="0"/>
              <a:t>3</a:t>
            </a:r>
            <a:r>
              <a:rPr lang="zh-TW" altLang="en-US" dirty="0" smtClean="0"/>
              <a:t>點併入結論，既有簡報選擇</a:t>
            </a:r>
            <a:r>
              <a:rPr lang="en-US" altLang="zh-TW" dirty="0" smtClean="0"/>
              <a:t>2</a:t>
            </a:r>
            <a:r>
              <a:rPr lang="zh-TW" altLang="en-US" dirty="0" smtClean="0"/>
              <a:t>點，結論共</a:t>
            </a:r>
            <a:r>
              <a:rPr lang="en-US" altLang="zh-TW" dirty="0" smtClean="0"/>
              <a:t>5</a:t>
            </a:r>
            <a:r>
              <a:rPr lang="zh-TW" altLang="en-US" dirty="0" smtClean="0"/>
              <a:t>點</a:t>
            </a:r>
          </a:p>
          <a:p>
            <a:pPr marL="228600" indent="-228600">
              <a:buFont typeface="+mj-lt"/>
              <a:buAutoNum type="arabicPeriod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C2136-D11E-4E40-B9BC-5055113B295A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e9752\LOCALS~1\Temp\Rar$DRa0.234\JPG\IDB_Col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t="24940" r="20457" b="25153"/>
          <a:stretch>
            <a:fillRect/>
          </a:stretch>
        </p:blipFill>
        <p:spPr bwMode="auto">
          <a:xfrm>
            <a:off x="57" y="32"/>
            <a:ext cx="11334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60" y="2130676"/>
            <a:ext cx="7223125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45265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883805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E04D679-DCED-414C-877D-4B5789074F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721005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A172-0428-43A6-97A1-00291A7C41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8497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BBE1-82B0-4A99-98D4-BFC6D9670E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5902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A1B8-1A86-4DFA-8328-D460A8F5FF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6602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3A8-BC84-4ED3-BC79-34F64EAFF8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26473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6FE-B6BA-42B1-B863-74A4566C25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7672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2169" y="274638"/>
            <a:ext cx="2230570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35" y="274638"/>
            <a:ext cx="6531769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F8A9-2F1A-42B2-AF13-2413535664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1817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8" y="3602038"/>
            <a:ext cx="74295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D7DD-2DCC-4618-BF25-D9FD260A7BCE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045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nifer\Desktop\104.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98" y="1772816"/>
            <a:ext cx="944075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23" y="172242"/>
            <a:ext cx="2648480" cy="16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zh-TW"/>
            </a:lvl1pPr>
          </a:lstStyle>
          <a:p>
            <a:endParaRPr altLang="en-US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77" y="585056"/>
            <a:ext cx="2106234" cy="11877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49" y="197510"/>
            <a:ext cx="3510389" cy="18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220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924789" y="980728"/>
            <a:ext cx="6653149" cy="638944"/>
          </a:xfrm>
        </p:spPr>
        <p:txBody>
          <a:bodyPr/>
          <a:lstStyle/>
          <a:p>
            <a:r>
              <a:rPr lang="zh-TW" altLang="en-US" dirty="0"/>
              <a:t>請輸入標題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528" y="2132856"/>
            <a:ext cx="8760216" cy="402188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413A-1632-41D6-86F9-2105E0F9E9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95306" y="6245225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046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5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6D3F-5E10-4EF6-9E18-623EC93B87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51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73516" y="101722"/>
            <a:ext cx="2283883" cy="59801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0133" y="101722"/>
            <a:ext cx="6688270" cy="59801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4E24212A-1248-4063-8891-7379069C72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4409686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33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758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B433-03D4-45FC-AFA6-C4BB3427B0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8787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29D3-6CF2-45CA-89FF-FCF60156CBC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347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A172-0428-43A6-97A1-00291A7C41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489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BBE1-82B0-4A99-98D4-BFC6D9670E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0569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A1B8-1A86-4DFA-8328-D460A8F5FF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9800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3A8-BC84-4ED3-BC79-34F64EAFF8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6378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6FE-B6BA-42B1-B863-74A4566C25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34950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2169" y="274638"/>
            <a:ext cx="2230570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22" y="274638"/>
            <a:ext cx="6531769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F8A9-2F1A-42B2-AF13-2413535664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4694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8" y="3602038"/>
            <a:ext cx="74295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D7DD-2DCC-4618-BF25-D9FD260A7BCE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936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nifer\Desktop\104.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85" y="1772816"/>
            <a:ext cx="944075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23" y="172242"/>
            <a:ext cx="2648480" cy="16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zh-TW"/>
            </a:lvl1pPr>
          </a:lstStyle>
          <a:p>
            <a:endParaRPr altLang="en-US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77" y="585056"/>
            <a:ext cx="2106234" cy="11877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36" y="197498"/>
            <a:ext cx="3510389" cy="18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4220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3" y="101600"/>
            <a:ext cx="8442458" cy="736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52058" y="1039813"/>
            <a:ext cx="8805333" cy="5041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BAA4EE3-B92F-43BA-93CF-853EC1F38E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583735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924789" y="980728"/>
            <a:ext cx="6653149" cy="638944"/>
          </a:xfrm>
        </p:spPr>
        <p:txBody>
          <a:bodyPr/>
          <a:lstStyle/>
          <a:p>
            <a:r>
              <a:rPr lang="zh-TW" altLang="en-US" dirty="0"/>
              <a:t>請輸入標題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528" y="2132856"/>
            <a:ext cx="8760216" cy="402188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413A-1632-41D6-86F9-2105E0F9E9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95306" y="6245225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9465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3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6D3F-5E10-4EF6-9E18-623EC93B87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4877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339" y="1628778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7589" y="1628778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B433-03D4-45FC-AFA6-C4BB3427B0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0333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29D3-6CF2-45CA-89FF-FCF60156CBC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8819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A172-0428-43A6-97A1-00291A7C41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4754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BBE1-82B0-4A99-98D4-BFC6D9670E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4281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A1B8-1A86-4DFA-8328-D460A8F5FF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2013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3A8-BC84-4ED3-BC79-34F64EAFF8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9273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6FE-B6BA-42B1-B863-74A4566C25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597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2169" y="274638"/>
            <a:ext cx="2230570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18" y="274638"/>
            <a:ext cx="6531769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F8A9-2F1A-42B2-AF13-2413535664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569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20133" y="101722"/>
            <a:ext cx="9137254" cy="59801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6E68292-F6B4-43CC-A940-405EDAA1CF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2971733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8" y="3602038"/>
            <a:ext cx="74295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D7DD-2DCC-4618-BF25-D9FD260A7BCE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6132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6618288"/>
            <a:ext cx="9906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5" name="Picture 28" descr="itri_CEL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8" y="220663"/>
            <a:ext cx="28733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7"/>
          <p:cNvSpPr>
            <a:spLocks noChangeArrowheads="1"/>
          </p:cNvSpPr>
          <p:nvPr/>
        </p:nvSpPr>
        <p:spPr bwMode="auto">
          <a:xfrm>
            <a:off x="7842250" y="6619895"/>
            <a:ext cx="2063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r"/>
            <a:fld id="{A69FCCBD-F50D-4CB1-A7E6-34A2C2F5B7C8}" type="slidenum">
              <a:rPr kumimoji="0" lang="en-US" altLang="zh-TW" sz="1400" b="0">
                <a:solidFill>
                  <a:prstClr val="white"/>
                </a:solidFill>
                <a:ea typeface="新細明體" pitchFamily="18" charset="-120"/>
              </a:rPr>
              <a:pPr algn="r"/>
              <a:t>‹#›</a:t>
            </a:fld>
            <a:endParaRPr kumimoji="0" lang="en-US" altLang="zh-TW" sz="1400" b="0">
              <a:solidFill>
                <a:prstClr val="white"/>
              </a:solidFill>
              <a:ea typeface="新細明體" pitchFamily="18" charset="-120"/>
            </a:endParaRP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6" y="6646863"/>
            <a:ext cx="2470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900" b="0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Copyright 2015</a:t>
            </a:r>
            <a:r>
              <a:rPr lang="zh-TW" altLang="en-US" sz="900" b="0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900" b="0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ITRI </a:t>
            </a:r>
            <a:r>
              <a:rPr lang="zh-TW" altLang="en-US" sz="900" b="0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工業技術研究院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74725" y="1484313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23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2230444" y="4005263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986213" y="6626245"/>
            <a:ext cx="3136900" cy="2317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SzTx/>
              <a:buFontTx/>
              <a:buNone/>
              <a:defRPr kumimoji="0" sz="1400" b="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" name="Rectangle 7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842250" y="6619895"/>
            <a:ext cx="206375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chemeClr val="bg1"/>
                </a:solidFill>
                <a:ea typeface="新細明體" pitchFamily="18" charset="-120"/>
              </a:defRPr>
            </a:lvl1pPr>
          </a:lstStyle>
          <a:p>
            <a:fld id="{C1989AD3-4076-4B73-85FE-8E802C4320F9}" type="slidenum">
              <a:rPr lang="en-US" altLang="zh-TW">
                <a:solidFill>
                  <a:prstClr val="white"/>
                </a:solidFill>
                <a:latin typeface="Tahoma" pitchFamily="34" charset="0"/>
              </a:rPr>
              <a:pPr/>
              <a:t>‹#›</a:t>
            </a:fld>
            <a:endParaRPr lang="en-US" altLang="zh-TW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69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341542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2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1165258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19157" y="1484313"/>
            <a:ext cx="4133851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2" y="1484313"/>
            <a:ext cx="4133851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8324813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38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2708354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18672953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96689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7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6053404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9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9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9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680489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7535865" y="6400800"/>
            <a:ext cx="2311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0800" rIns="18000" bIns="10800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EA69CA62-CC94-42DB-97E6-5DC81E01D423}" type="slidenum">
              <a:rPr kumimoji="0" lang="zh-TW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kumimoji="0" lang="en-US" altLang="zh-TW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1452" y="2542447"/>
            <a:ext cx="5724644" cy="646331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61878409"/>
      </p:ext>
    </p:extLst>
  </p:cSld>
  <p:clrMapOvr>
    <a:masterClrMapping/>
  </p:clrMapOvr>
  <p:transition/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57867697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75510" y="3"/>
            <a:ext cx="2117725" cy="65246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9150" y="3"/>
            <a:ext cx="6203950" cy="65246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905229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3125" y="3"/>
            <a:ext cx="8420100" cy="96361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819149" y="1484313"/>
            <a:ext cx="8420100" cy="5040312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9694282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19160" y="3"/>
            <a:ext cx="8474075" cy="65246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40790481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906000" cy="381000"/>
          </a:xfrm>
          <a:prstGeom prst="rect">
            <a:avLst/>
          </a:prstGeom>
          <a:gradFill rotWithShape="0">
            <a:gsLst>
              <a:gs pos="0">
                <a:srgbClr val="000080"/>
              </a:gs>
              <a:gs pos="100000">
                <a:srgbClr val="C2C2E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>
              <a:defRPr/>
            </a:pPr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 userDrawn="1"/>
        </p:nvGrpSpPr>
        <p:grpSpPr bwMode="auto">
          <a:xfrm>
            <a:off x="-39680" y="1"/>
            <a:ext cx="2493963" cy="836613"/>
            <a:chOff x="0" y="0"/>
            <a:chExt cx="1392" cy="480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338 w 1135"/>
                <a:gd name="T3" fmla="*/ 0 h 445"/>
                <a:gd name="T4" fmla="*/ 1018 w 1135"/>
                <a:gd name="T5" fmla="*/ 2183 h 445"/>
                <a:gd name="T6" fmla="*/ 0 w 1135"/>
                <a:gd name="T7" fmla="*/ 2183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7" name="Freeform 20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8" name="Freeform 21"/>
            <p:cNvSpPr>
              <a:spLocks noEditPoints="1"/>
            </p:cNvSpPr>
            <p:nvPr/>
          </p:nvSpPr>
          <p:spPr bwMode="auto">
            <a:xfrm>
              <a:off x="389" y="212"/>
              <a:ext cx="172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143 w 172"/>
                <a:gd name="T37" fmla="*/ 46 h 152"/>
                <a:gd name="T38" fmla="*/ 149 w 172"/>
                <a:gd name="T39" fmla="*/ 59 h 152"/>
                <a:gd name="T40" fmla="*/ 156 w 172"/>
                <a:gd name="T41" fmla="*/ 71 h 152"/>
                <a:gd name="T42" fmla="*/ 170 w 172"/>
                <a:gd name="T43" fmla="*/ 67 h 152"/>
                <a:gd name="T44" fmla="*/ 162 w 172"/>
                <a:gd name="T45" fmla="*/ 55 h 152"/>
                <a:gd name="T46" fmla="*/ 156 w 172"/>
                <a:gd name="T47" fmla="*/ 40 h 152"/>
                <a:gd name="T48" fmla="*/ 156 w 172"/>
                <a:gd name="T49" fmla="*/ 27 h 152"/>
                <a:gd name="T50" fmla="*/ 139 w 172"/>
                <a:gd name="T51" fmla="*/ 31 h 152"/>
                <a:gd name="T52" fmla="*/ 116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7 w 172"/>
                <a:gd name="T81" fmla="*/ 37 h 152"/>
                <a:gd name="T82" fmla="*/ 94 w 172"/>
                <a:gd name="T83" fmla="*/ 46 h 152"/>
                <a:gd name="T84" fmla="*/ 116 w 172"/>
                <a:gd name="T85" fmla="*/ 38 h 152"/>
                <a:gd name="T86" fmla="*/ 118 w 172"/>
                <a:gd name="T87" fmla="*/ 67 h 152"/>
                <a:gd name="T88" fmla="*/ 127 w 172"/>
                <a:gd name="T89" fmla="*/ 78 h 152"/>
                <a:gd name="T90" fmla="*/ 139 w 172"/>
                <a:gd name="T91" fmla="*/ 74 h 152"/>
                <a:gd name="T92" fmla="*/ 143 w 172"/>
                <a:gd name="T93" fmla="*/ 59 h 152"/>
                <a:gd name="T94" fmla="*/ 141 w 172"/>
                <a:gd name="T95" fmla="*/ 42 h 152"/>
                <a:gd name="T96" fmla="*/ 102 w 172"/>
                <a:gd name="T97" fmla="*/ 33 h 152"/>
                <a:gd name="T98" fmla="*/ 94 w 172"/>
                <a:gd name="T99" fmla="*/ 25 h 152"/>
                <a:gd name="T100" fmla="*/ 108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661" y="212"/>
              <a:ext cx="163" cy="148"/>
            </a:xfrm>
            <a:custGeom>
              <a:avLst/>
              <a:gdLst>
                <a:gd name="T0" fmla="*/ 87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7 w 163"/>
                <a:gd name="T47" fmla="*/ 88 h 148"/>
                <a:gd name="T48" fmla="*/ 82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6 w 163"/>
                <a:gd name="T61" fmla="*/ 63 h 148"/>
                <a:gd name="T62" fmla="*/ 130 w 163"/>
                <a:gd name="T63" fmla="*/ 71 h 148"/>
                <a:gd name="T64" fmla="*/ 134 w 163"/>
                <a:gd name="T65" fmla="*/ 78 h 148"/>
                <a:gd name="T66" fmla="*/ 140 w 163"/>
                <a:gd name="T67" fmla="*/ 86 h 148"/>
                <a:gd name="T68" fmla="*/ 143 w 163"/>
                <a:gd name="T69" fmla="*/ 92 h 148"/>
                <a:gd name="T70" fmla="*/ 145 w 163"/>
                <a:gd name="T71" fmla="*/ 97 h 148"/>
                <a:gd name="T72" fmla="*/ 147 w 163"/>
                <a:gd name="T73" fmla="*/ 103 h 148"/>
                <a:gd name="T74" fmla="*/ 147 w 163"/>
                <a:gd name="T75" fmla="*/ 111 h 148"/>
                <a:gd name="T76" fmla="*/ 145 w 163"/>
                <a:gd name="T77" fmla="*/ 116 h 148"/>
                <a:gd name="T78" fmla="*/ 140 w 163"/>
                <a:gd name="T79" fmla="*/ 120 h 148"/>
                <a:gd name="T80" fmla="*/ 132 w 163"/>
                <a:gd name="T81" fmla="*/ 120 h 148"/>
                <a:gd name="T82" fmla="*/ 124 w 163"/>
                <a:gd name="T83" fmla="*/ 118 h 148"/>
                <a:gd name="T84" fmla="*/ 118 w 163"/>
                <a:gd name="T85" fmla="*/ 116 h 148"/>
                <a:gd name="T86" fmla="*/ 120 w 163"/>
                <a:gd name="T87" fmla="*/ 135 h 148"/>
                <a:gd name="T88" fmla="*/ 128 w 163"/>
                <a:gd name="T89" fmla="*/ 137 h 148"/>
                <a:gd name="T90" fmla="*/ 136 w 163"/>
                <a:gd name="T91" fmla="*/ 137 h 148"/>
                <a:gd name="T92" fmla="*/ 145 w 163"/>
                <a:gd name="T93" fmla="*/ 137 h 148"/>
                <a:gd name="T94" fmla="*/ 151 w 163"/>
                <a:gd name="T95" fmla="*/ 135 h 148"/>
                <a:gd name="T96" fmla="*/ 155 w 163"/>
                <a:gd name="T97" fmla="*/ 129 h 148"/>
                <a:gd name="T98" fmla="*/ 159 w 163"/>
                <a:gd name="T99" fmla="*/ 124 h 148"/>
                <a:gd name="T100" fmla="*/ 163 w 163"/>
                <a:gd name="T101" fmla="*/ 118 h 148"/>
                <a:gd name="T102" fmla="*/ 163 w 163"/>
                <a:gd name="T103" fmla="*/ 111 h 148"/>
                <a:gd name="T104" fmla="*/ 163 w 163"/>
                <a:gd name="T105" fmla="*/ 103 h 148"/>
                <a:gd name="T106" fmla="*/ 161 w 163"/>
                <a:gd name="T107" fmla="*/ 95 h 148"/>
                <a:gd name="T108" fmla="*/ 159 w 163"/>
                <a:gd name="T109" fmla="*/ 90 h 148"/>
                <a:gd name="T110" fmla="*/ 157 w 163"/>
                <a:gd name="T111" fmla="*/ 82 h 148"/>
                <a:gd name="T112" fmla="*/ 153 w 163"/>
                <a:gd name="T113" fmla="*/ 76 h 148"/>
                <a:gd name="T114" fmla="*/ 149 w 163"/>
                <a:gd name="T115" fmla="*/ 71 h 148"/>
                <a:gd name="T116" fmla="*/ 145 w 163"/>
                <a:gd name="T117" fmla="*/ 65 h 148"/>
                <a:gd name="T118" fmla="*/ 145 w 163"/>
                <a:gd name="T119" fmla="*/ 57 h 148"/>
                <a:gd name="T120" fmla="*/ 95 w 163"/>
                <a:gd name="T121" fmla="*/ 4 h 148"/>
                <a:gd name="T122" fmla="*/ 111 w 163"/>
                <a:gd name="T123" fmla="*/ 21 h 148"/>
                <a:gd name="T124" fmla="*/ 1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240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pic>
          <p:nvPicPr>
            <p:cNvPr id="10" name="Picture 23" descr="MOEA_logo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圖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8" y="5608654"/>
            <a:ext cx="13255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60401" y="1314450"/>
            <a:ext cx="85852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752479" y="4124582"/>
            <a:ext cx="640106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622492621"/>
      </p:ext>
    </p:extLst>
  </p:cSld>
  <p:clrMapOvr>
    <a:masterClrMapping/>
  </p:clrMapOvr>
  <p:transition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2A5-510A-4E70-8BB8-BA48FE82220C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9A8C8882-25D5-48BC-82D1-12879B309786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3289787"/>
      </p:ext>
    </p:extLst>
  </p:cSld>
  <p:clrMapOvr>
    <a:masterClrMapping/>
  </p:clrMapOvr>
  <p:transition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C66BF-C6D7-4916-B715-E98BC1681229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404173"/>
      </p:ext>
    </p:extLst>
  </p:cSld>
  <p:clrMapOvr>
    <a:masterClrMapping/>
  </p:clrMapOvr>
  <p:transition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42950" y="1223965"/>
            <a:ext cx="4361392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69448" y="1223965"/>
            <a:ext cx="4363112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DD5C-422B-4526-B477-68A19FAF9945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A088B71B-95FF-49FC-A0B6-1D2CE4A8CEBC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951650"/>
      </p:ext>
    </p:extLst>
  </p:cSld>
  <p:clrMapOvr>
    <a:masterClrMapping/>
  </p:clrMapOvr>
  <p:transition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781A-22B0-4B87-A3F2-049408E5B3FC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90BA013F-F33D-4C6C-BF78-7844A02B91BC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385173"/>
      </p:ext>
    </p:extLst>
  </p:cSld>
  <p:clrMapOvr>
    <a:masterClrMapping/>
  </p:clrMapOvr>
  <p:transition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25A07-D8EB-4C62-B14E-92101A8F5E1F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762287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2542447"/>
            <a:ext cx="5724644" cy="64633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919762717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E673-666C-483A-A734-EDD26C0BE771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7BAABF5A-6AC2-465E-A630-BEC6CD2D8844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2377396"/>
      </p:ext>
    </p:extLst>
  </p:cSld>
  <p:clrMapOvr>
    <a:masterClrMapping/>
  </p:clrMapOvr>
  <p:transition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3BD62-2582-4499-8C40-B1674D2584EF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A62F18B5-A190-480B-A38F-293B92D4EAEF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351600"/>
      </p:ext>
    </p:extLst>
  </p:cSld>
  <p:clrMapOvr>
    <a:masterClrMapping/>
  </p:clrMapOvr>
  <p:transition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F5CCE-82D9-46E3-AE41-F7C9A11DC12E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F7928F1D-E596-4768-96B2-9F5A37B4C6A1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5351640"/>
      </p:ext>
    </p:extLst>
  </p:cSld>
  <p:clrMapOvr>
    <a:masterClrMapping/>
  </p:clrMapOvr>
  <p:transition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9056C-72DA-4B62-85AE-67198B2BF663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5CD43667-A9D8-4E1A-8656-6B4966B1D0F1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2232521"/>
      </p:ext>
    </p:extLst>
  </p:cSld>
  <p:clrMapOvr>
    <a:masterClrMapping/>
  </p:clrMapOvr>
  <p:transition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410591" y="76200"/>
            <a:ext cx="2221971" cy="6019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42959" y="76200"/>
            <a:ext cx="6502533" cy="6019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BECC-1F40-47BD-9F21-14F492F1336F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152A66F4-C343-48E8-A74A-96192E90E7F3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6201523"/>
      </p:ext>
    </p:extLst>
  </p:cSld>
  <p:clrMapOvr>
    <a:masterClrMapping/>
  </p:clrMapOvr>
  <p:transition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2706" y="76200"/>
            <a:ext cx="8519848" cy="8318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42950" y="1223965"/>
            <a:ext cx="4361392" cy="48720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69448" y="1223965"/>
            <a:ext cx="4363112" cy="48720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74219-4D18-4EF8-A171-C6D7F965447E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279063" y="3933825"/>
            <a:ext cx="206375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 </a:t>
            </a:r>
            <a:fld id="{53F86975-95BA-49F1-9DF0-8440719B1B01}" type="slidenum">
              <a:rPr lang="en-US" altLang="zh-TW" sz="2400" b="1">
                <a:latin typeface="Times New Roman" pitchFamily="18" charset="0"/>
                <a:ea typeface="標楷體" pitchFamily="65" charset="-120"/>
              </a:rPr>
              <a:pPr>
                <a:defRPr/>
              </a:pPr>
              <a:t>‹#›</a:t>
            </a:fld>
            <a:endParaRPr lang="en-US" altLang="zh-TW" sz="2400" b="1"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560947"/>
      </p:ext>
    </p:extLst>
  </p:cSld>
  <p:clrMapOvr>
    <a:masterClrMapping/>
  </p:clrMapOvr>
  <p:transition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6" y="2130489"/>
            <a:ext cx="8420100" cy="1470025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Gulim" pitchFamily="34" charset="-127"/>
                <a:ea typeface="Gulim" pitchFamily="34" charset="-127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0000"/>
                </a:solidFill>
                <a:latin typeface="Gulim" pitchFamily="34" charset="-127"/>
                <a:ea typeface="Gulim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5604699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555" y="260690"/>
            <a:ext cx="7935118" cy="802581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1F4F6"/>
              </a:clrFrom>
              <a:clrTo>
                <a:srgbClr val="F1F4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72" y="980728"/>
            <a:ext cx="9372873" cy="572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0491517" y="5085201"/>
            <a:ext cx="2312130" cy="365125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4B6BAE-075D-420B-A716-5AB50BD733B7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MS PGothic" pitchFamily="34" charset="-128"/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326" y="48014"/>
            <a:ext cx="1384343" cy="7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6"/>
          <p:cNvSpPr txBox="1">
            <a:spLocks/>
          </p:cNvSpPr>
          <p:nvPr userDrawn="1"/>
        </p:nvSpPr>
        <p:spPr bwMode="auto">
          <a:xfrm>
            <a:off x="7890543" y="6548491"/>
            <a:ext cx="2103929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C83777-3E68-4213-99B0-D3034EE2129A}" type="slidenum">
              <a:rPr lang="zh-TW" altLang="en-US" sz="16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‹#›</a:t>
            </a:fld>
            <a:endParaRPr lang="en-US" altLang="zh-TW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014"/>
            <a:ext cx="1757702" cy="78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0501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567" y="183122"/>
            <a:ext cx="7935118" cy="8016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pic>
        <p:nvPicPr>
          <p:cNvPr id="3" name="Picture 2" descr="http://hirecruit.nat.gov.tw/chinese/images/logo_idic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" y="42"/>
            <a:ext cx="1615689" cy="597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52692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>
          <a:xfrm>
            <a:off x="-5276" y="6453332"/>
            <a:ext cx="1904997" cy="377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30BAF6-5843-4C5B-A46C-43BB264E3874}" type="datetime1">
              <a:rPr lang="en-US" sz="2400" smtClean="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/>
              <a:t>7/21/2016</a:t>
            </a:fld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>
          <a:xfrm>
            <a:off x="3486036" y="6453332"/>
            <a:ext cx="2895596" cy="377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>
          <a:xfrm>
            <a:off x="9852469" y="4797152"/>
            <a:ext cx="1904997" cy="3778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7C5BA8-58F0-4FE7-81E8-B164F375F986}" type="slidenum">
              <a:rPr sz="24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/>
              <a:t>‹#›</a:t>
            </a:fld>
            <a:endParaRPr lang="en-US" sz="24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75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810198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16" y="4406901"/>
            <a:ext cx="6340197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635109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35865" y="6400800"/>
            <a:ext cx="2311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0800" rIns="18000" bIns="10800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4EDAC8E7-6174-46C3-BDAC-51D73803D4BC}" type="slidenum">
              <a:rPr kumimoji="0" lang="zh-TW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kumimoji="0" lang="en-US" altLang="zh-TW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7816" y="1052513"/>
            <a:ext cx="386265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7" y="1052513"/>
            <a:ext cx="386265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531278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37"/>
          <p:cNvGraphicFramePr>
            <a:graphicFrameLocks noChangeAspect="1"/>
          </p:cNvGraphicFramePr>
          <p:nvPr/>
        </p:nvGraphicFramePr>
        <p:xfrm>
          <a:off x="11" y="32"/>
          <a:ext cx="18272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929" name="文件" r:id="rId3" imgW="1687068" imgH="536448" progId="">
                  <p:embed/>
                </p:oleObj>
              </mc:Choice>
              <mc:Fallback>
                <p:oleObj name="文件" r:id="rId3" imgW="1687068" imgH="536448" progId="">
                  <p:embed/>
                  <p:pic>
                    <p:nvPicPr>
                      <p:cNvPr id="0" name="Picture 12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" y="32"/>
                        <a:ext cx="18272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35865" y="6400800"/>
            <a:ext cx="2311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0800" rIns="18000" bIns="10800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6B46116B-3D65-4593-8ADE-32256659F56E}" type="slidenum">
              <a:rPr kumimoji="0" lang="zh-TW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kumimoji="0" lang="en-US" altLang="zh-TW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手繪多邊形 8"/>
          <p:cNvSpPr/>
          <p:nvPr userDrawn="1"/>
        </p:nvSpPr>
        <p:spPr bwMode="auto">
          <a:xfrm>
            <a:off x="1758963" y="557351"/>
            <a:ext cx="7739063" cy="338137"/>
          </a:xfrm>
          <a:custGeom>
            <a:avLst/>
            <a:gdLst>
              <a:gd name="connsiteX0" fmla="*/ 0 w 7740000"/>
              <a:gd name="connsiteY0" fmla="*/ 0 h 36000"/>
              <a:gd name="connsiteX1" fmla="*/ 7740000 w 7740000"/>
              <a:gd name="connsiteY1" fmla="*/ 0 h 36000"/>
              <a:gd name="connsiteX2" fmla="*/ 7740000 w 7740000"/>
              <a:gd name="connsiteY2" fmla="*/ 36000 h 36000"/>
              <a:gd name="connsiteX3" fmla="*/ 0 w 7740000"/>
              <a:gd name="connsiteY3" fmla="*/ 36000 h 36000"/>
              <a:gd name="connsiteX4" fmla="*/ 0 w 7740000"/>
              <a:gd name="connsiteY4" fmla="*/ 0 h 36000"/>
              <a:gd name="connsiteX0" fmla="*/ 28575 w 7740000"/>
              <a:gd name="connsiteY0" fmla="*/ 0 h 36000"/>
              <a:gd name="connsiteX1" fmla="*/ 7740000 w 7740000"/>
              <a:gd name="connsiteY1" fmla="*/ 0 h 36000"/>
              <a:gd name="connsiteX2" fmla="*/ 7740000 w 7740000"/>
              <a:gd name="connsiteY2" fmla="*/ 36000 h 36000"/>
              <a:gd name="connsiteX3" fmla="*/ 0 w 7740000"/>
              <a:gd name="connsiteY3" fmla="*/ 36000 h 36000"/>
              <a:gd name="connsiteX4" fmla="*/ 28575 w 7740000"/>
              <a:gd name="connsiteY4" fmla="*/ 0 h 36000"/>
              <a:gd name="connsiteX0" fmla="*/ 28575 w 7740000"/>
              <a:gd name="connsiteY0" fmla="*/ 0 h 36000"/>
              <a:gd name="connsiteX1" fmla="*/ 7740000 w 7740000"/>
              <a:gd name="connsiteY1" fmla="*/ 0 h 36000"/>
              <a:gd name="connsiteX2" fmla="*/ 7740000 w 7740000"/>
              <a:gd name="connsiteY2" fmla="*/ 36000 h 36000"/>
              <a:gd name="connsiteX3" fmla="*/ 0 w 7740000"/>
              <a:gd name="connsiteY3" fmla="*/ 36000 h 36000"/>
              <a:gd name="connsiteX4" fmla="*/ 28575 w 7740000"/>
              <a:gd name="connsiteY4" fmla="*/ 0 h 36000"/>
              <a:gd name="connsiteX0" fmla="*/ 28575 w 7740000"/>
              <a:gd name="connsiteY0" fmla="*/ 0 h 36000"/>
              <a:gd name="connsiteX1" fmla="*/ 7740000 w 7740000"/>
              <a:gd name="connsiteY1" fmla="*/ 0 h 36000"/>
              <a:gd name="connsiteX2" fmla="*/ 7740000 w 7740000"/>
              <a:gd name="connsiteY2" fmla="*/ 36000 h 36000"/>
              <a:gd name="connsiteX3" fmla="*/ 0 w 7740000"/>
              <a:gd name="connsiteY3" fmla="*/ 36000 h 36000"/>
              <a:gd name="connsiteX4" fmla="*/ 28575 w 7740000"/>
              <a:gd name="connsiteY4" fmla="*/ 0 h 3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0000" h="36000">
                <a:moveTo>
                  <a:pt x="28575" y="0"/>
                </a:moveTo>
                <a:lnTo>
                  <a:pt x="7740000" y="0"/>
                </a:lnTo>
                <a:lnTo>
                  <a:pt x="7740000" y="36000"/>
                </a:lnTo>
                <a:lnTo>
                  <a:pt x="0" y="36000"/>
                </a:lnTo>
                <a:lnTo>
                  <a:pt x="28575" y="0"/>
                </a:lnTo>
                <a:close/>
              </a:path>
            </a:pathLst>
          </a:custGeom>
          <a:solidFill>
            <a:srgbClr val="000099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266700" indent="-266700" algn="ctr">
              <a:defRPr/>
            </a:pPr>
            <a:endParaRPr lang="zh-TW" altLang="en-US">
              <a:latin typeface="Arial" charset="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523030"/>
            <a:ext cx="5724644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567631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FF6BD41-B23A-4195-B051-7055F7CE5E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173418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92415726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6688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2" y="1034990"/>
            <a:ext cx="3262432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2" y="27310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4403546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46" y="4967228"/>
            <a:ext cx="3262432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6413381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0243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542565" y="158804"/>
            <a:ext cx="738664" cy="553613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7798" y="158750"/>
            <a:ext cx="5752704" cy="60785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2278755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3" y="146737"/>
            <a:ext cx="5724644" cy="64633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52056" y="1039813"/>
            <a:ext cx="8805333" cy="5041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20221" y="6400800"/>
            <a:ext cx="58578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1D7C-CA2D-48C5-A2CF-DE3BB9B9D82F}" type="slidenum">
              <a:rPr lang="en-US" altLang="zh-TW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7434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 userDrawn="1"/>
        </p:nvSpPr>
        <p:spPr bwMode="auto">
          <a:xfrm>
            <a:off x="7725304" y="635635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TW" b="0" dirty="0">
                <a:solidFill>
                  <a:srgbClr val="000000"/>
                </a:solidFill>
              </a:rPr>
              <a:t>P.</a:t>
            </a:r>
            <a:fld id="{5A013C42-8ED4-4F20-903C-49E562002EC8}" type="slidenum">
              <a:rPr kumimoji="0" lang="en-US" altLang="zh-TW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 b="0" dirty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3" y="2130566"/>
            <a:ext cx="8420100" cy="1470025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Gulim" pitchFamily="34" charset="-127"/>
                <a:ea typeface="Gulim" pitchFamily="34" charset="-127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0000"/>
                </a:solidFill>
                <a:latin typeface="Gulim" pitchFamily="34" charset="-127"/>
                <a:ea typeface="Gulim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56889519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610" y="260686"/>
            <a:ext cx="7935119" cy="802581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>
              <a:defRPr b="0">
                <a:solidFill>
                  <a:srgbClr val="000000"/>
                </a:solidFill>
              </a:defRPr>
            </a:lvl2pPr>
            <a:lvl3pPr>
              <a:defRPr b="0">
                <a:solidFill>
                  <a:srgbClr val="000000"/>
                </a:solidFill>
              </a:defRPr>
            </a:lvl3pPr>
            <a:lvl4pPr>
              <a:defRPr b="0">
                <a:solidFill>
                  <a:srgbClr val="000000"/>
                </a:solidFill>
              </a:defRPr>
            </a:lvl4pPr>
            <a:lvl5pPr>
              <a:defRPr b="0">
                <a:solidFill>
                  <a:srgbClr val="000000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 bwMode="auto">
          <a:xfrm>
            <a:off x="7725304" y="635635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TW" b="0" dirty="0">
                <a:solidFill>
                  <a:srgbClr val="000000"/>
                </a:solidFill>
              </a:rPr>
              <a:t>P.</a:t>
            </a:r>
            <a:fld id="{5A013C42-8ED4-4F20-903C-49E562002EC8}" type="slidenum">
              <a:rPr kumimoji="0" lang="en-US" altLang="zh-TW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536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606" y="183122"/>
            <a:ext cx="7935119" cy="8016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958644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715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F062D190-B2AE-4144-8008-F63AF79641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972835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8645" y="1772816"/>
            <a:ext cx="7935119" cy="8016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03414628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60" y="2130596"/>
            <a:ext cx="7223125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45265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8" name="Picture 2" descr="C:\DOCUME~1\e9752\LOCALS~1\Temp\Rar$DRa0.234\JPG\IDB_Color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t="24941" r="20458" b="25152"/>
          <a:stretch/>
        </p:blipFill>
        <p:spPr bwMode="auto">
          <a:xfrm>
            <a:off x="48" y="33"/>
            <a:ext cx="1133475" cy="8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844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587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707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233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52062" y="1039813"/>
            <a:ext cx="4320117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7272" y="1039813"/>
            <a:ext cx="4320117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5855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226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6113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730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2" y="2731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1910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1811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52062" y="1039813"/>
            <a:ext cx="4320117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7272" y="1039813"/>
            <a:ext cx="4320117" cy="504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7D10F003-883D-4A60-A49E-5AA30C9157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900746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56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73516" y="101699"/>
            <a:ext cx="2283883" cy="59801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0133" y="101699"/>
            <a:ext cx="6688270" cy="59801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8411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0133" y="101600"/>
            <a:ext cx="8442458" cy="7366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52058" y="1039813"/>
            <a:ext cx="8805333" cy="50419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11521" y="6392091"/>
            <a:ext cx="585787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585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 txBox="1">
            <a:spLocks/>
          </p:cNvSpPr>
          <p:nvPr userDrawn="1"/>
        </p:nvSpPr>
        <p:spPr bwMode="auto">
          <a:xfrm>
            <a:off x="7725304" y="635635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TW" b="0" dirty="0">
                <a:solidFill>
                  <a:srgbClr val="000000"/>
                </a:solidFill>
              </a:rPr>
              <a:t>P.</a:t>
            </a:r>
            <a:fld id="{5A013C42-8ED4-4F20-903C-49E562002EC8}" type="slidenum">
              <a:rPr kumimoji="0" lang="en-US" altLang="zh-TW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 b="0" dirty="0">
              <a:solidFill>
                <a:srgbClr val="00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3" y="2130528"/>
            <a:ext cx="8420100" cy="1470025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Gulim" pitchFamily="34" charset="-127"/>
                <a:ea typeface="Gulim" pitchFamily="34" charset="-127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000000"/>
                </a:solidFill>
                <a:latin typeface="Gulim" pitchFamily="34" charset="-127"/>
                <a:ea typeface="Gulim" pitchFamily="34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40205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604" y="260686"/>
            <a:ext cx="7935119" cy="802581"/>
          </a:xfrm>
        </p:spPr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000000"/>
                </a:solidFill>
              </a:defRPr>
            </a:lvl1pPr>
            <a:lvl2pPr>
              <a:defRPr b="0">
                <a:solidFill>
                  <a:srgbClr val="000000"/>
                </a:solidFill>
              </a:defRPr>
            </a:lvl2pPr>
            <a:lvl3pPr>
              <a:defRPr b="0">
                <a:solidFill>
                  <a:srgbClr val="000000"/>
                </a:solidFill>
              </a:defRPr>
            </a:lvl3pPr>
            <a:lvl4pPr>
              <a:defRPr b="0">
                <a:solidFill>
                  <a:srgbClr val="000000"/>
                </a:solidFill>
              </a:defRPr>
            </a:lvl4pPr>
            <a:lvl5pPr>
              <a:defRPr b="0">
                <a:solidFill>
                  <a:srgbClr val="000000"/>
                </a:solidFill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投影片編號版面配置區 5"/>
          <p:cNvSpPr txBox="1">
            <a:spLocks/>
          </p:cNvSpPr>
          <p:nvPr userDrawn="1"/>
        </p:nvSpPr>
        <p:spPr bwMode="auto">
          <a:xfrm>
            <a:off x="7725304" y="635635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TW" b="0" dirty="0">
                <a:solidFill>
                  <a:srgbClr val="000000"/>
                </a:solidFill>
              </a:rPr>
              <a:t>P.</a:t>
            </a:r>
            <a:fld id="{5A013C42-8ED4-4F20-903C-49E562002EC8}" type="slidenum">
              <a:rPr kumimoji="0" lang="en-US" altLang="zh-TW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2351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2606" y="183122"/>
            <a:ext cx="7935119" cy="8016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62092114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8632" y="1772816"/>
            <a:ext cx="7935119" cy="8016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31724300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ennifer\Desktop\104.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773274"/>
            <a:ext cx="9440862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7467"/>
            <a:ext cx="343217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71451"/>
            <a:ext cx="2647951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5" y="585788"/>
            <a:ext cx="21066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lang="zh-TW" altLang="zh-TW">
                <a:latin typeface="+mn-lt"/>
                <a:ea typeface="+mn-ea"/>
              </a:defRPr>
            </a:lvl1pPr>
          </a:lstStyle>
          <a:p>
            <a:pPr>
              <a:defRPr/>
            </a:pPr>
            <a:endParaRPr altLang="en-US"/>
          </a:p>
        </p:txBody>
      </p:sp>
    </p:spTree>
    <p:extLst>
      <p:ext uri="{BB962C8B-B14F-4D97-AF65-F5344CB8AC3E}">
        <p14:creationId xmlns:p14="http://schemas.microsoft.com/office/powerpoint/2010/main" val="185943282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4789" y="980728"/>
            <a:ext cx="6653149" cy="63894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528" y="2132856"/>
            <a:ext cx="8760216" cy="402188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1DD22C1-B1DA-4CE3-8F93-A9B957B193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0245307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7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0BDAA5E-8532-4A78-B49D-ABD239E23C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0178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66D03CD-34D8-425D-BDBB-594B5364C8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627776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33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758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A9C0FF-79A5-4689-B609-905465BD0A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702558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E1056F1-8395-49BC-8E8D-83776D5303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113292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3D1E53C-516B-4D6E-93BF-E1800C485F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578774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60C66D6-2213-4BE5-A915-6CA035A2D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612795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8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652B4FD-1BB7-40B4-910D-9A44552AB8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63929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F07F719-974E-467F-B4C1-F39DA805D0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14584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3DAC218-6E96-4AE5-8E7A-553B7B511F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813549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2169" y="274638"/>
            <a:ext cx="2230570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35" y="274638"/>
            <a:ext cx="6531769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8EFF488-DBA8-4C3E-868F-AE068FB814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356821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677150" y="6558039"/>
            <a:ext cx="2228850" cy="365125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r" defTabSz="914400" rtl="0" eaLnBrk="1" latinLnBrk="0" hangingPunct="1">
              <a:defRPr sz="14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文鼎圓體M" panose="020F0600000000000000" pitchFamily="34" charset="-12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4E431A-1ED4-42A4-A36A-3DBBEB29662A}" type="slidenum">
              <a:rPr lang="zh-TW" altLang="en-US" sz="1600" smtClean="0">
                <a:solidFill>
                  <a:srgbClr val="FFFFFF">
                    <a:lumMod val="95000"/>
                  </a:srgbClr>
                </a:solidFill>
              </a:rPr>
              <a:pPr>
                <a:defRPr/>
              </a:pPr>
              <a:t>‹#›</a:t>
            </a:fld>
            <a:endParaRPr lang="zh-TW" altLang="en-US" sz="1600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8" y="3602038"/>
            <a:ext cx="74295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4981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nifer\Desktop\104.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05" y="1772816"/>
            <a:ext cx="944075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23" y="172242"/>
            <a:ext cx="2648480" cy="16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zh-TW"/>
            </a:lvl1pPr>
          </a:lstStyle>
          <a:p>
            <a:endParaRPr altLang="en-US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77" y="585056"/>
            <a:ext cx="2106234" cy="11877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55" y="197520"/>
            <a:ext cx="3510389" cy="18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782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7A3D45D-45C2-497A-96AB-218C862AA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619214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924789" y="980728"/>
            <a:ext cx="6653149" cy="638944"/>
          </a:xfrm>
        </p:spPr>
        <p:txBody>
          <a:bodyPr/>
          <a:lstStyle/>
          <a:p>
            <a:r>
              <a:rPr lang="zh-TW" altLang="en-US" dirty="0"/>
              <a:t>請輸入標題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528" y="2132856"/>
            <a:ext cx="8760216" cy="402188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413A-1632-41D6-86F9-2105E0F9E9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95306" y="6245225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6994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6D3F-5E10-4EF6-9E18-623EC93B87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4931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33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758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B433-03D4-45FC-AFA6-C4BB3427B0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8766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29D3-6CF2-45CA-89FF-FCF60156CBC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0220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A172-0428-43A6-97A1-00291A7C41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2757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BBE1-82B0-4A99-98D4-BFC6D9670E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7975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7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A1B8-1A86-4DFA-8328-D460A8F5FF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7623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3A8-BC84-4ED3-BC79-34F64EAFF8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9464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6FE-B6BA-42B1-B863-74A4566C25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8418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2169" y="274638"/>
            <a:ext cx="2230570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35" y="274638"/>
            <a:ext cx="6531769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F8A9-2F1A-42B2-AF13-2413535664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5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667BEEF-2A67-4B14-A9FC-602BFA984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0702964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8" y="3602038"/>
            <a:ext cx="74295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D7DD-2DCC-4618-BF25-D9FD260A7BCE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2100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nifer\Desktop\104.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98" y="1772816"/>
            <a:ext cx="944075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23" y="172242"/>
            <a:ext cx="2648480" cy="16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zh-TW"/>
            </a:lvl1pPr>
          </a:lstStyle>
          <a:p>
            <a:endParaRPr altLang="en-US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77" y="585056"/>
            <a:ext cx="2106234" cy="11877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49" y="197510"/>
            <a:ext cx="3510389" cy="18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1777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924789" y="980728"/>
            <a:ext cx="6653149" cy="638944"/>
          </a:xfrm>
        </p:spPr>
        <p:txBody>
          <a:bodyPr/>
          <a:lstStyle/>
          <a:p>
            <a:r>
              <a:rPr lang="zh-TW" altLang="en-US" dirty="0"/>
              <a:t>請輸入標題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528" y="2132856"/>
            <a:ext cx="8760216" cy="402188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413A-1632-41D6-86F9-2105E0F9E9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95306" y="6245225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1882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5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6D3F-5E10-4EF6-9E18-623EC93B87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22328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33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758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B433-03D4-45FC-AFA6-C4BB3427B0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1238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29D3-6CF2-45CA-89FF-FCF60156CBC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31166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A172-0428-43A6-97A1-00291A7C41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1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BBE1-82B0-4A99-98D4-BFC6D9670E3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0359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0" y="27306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EA1B8-1A86-4DFA-8328-D460A8F5FF1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7961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13A8-BC84-4ED3-BC79-34F64EAFF8E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085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2982" y="27317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5A8F3829-D9BC-4AEA-96A0-3DF4681919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5505044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4B6FE-B6BA-42B1-B863-74A4566C258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8693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92169" y="274638"/>
            <a:ext cx="2230570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22" y="274638"/>
            <a:ext cx="6531769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F8A9-2F1A-42B2-AF13-2413535664E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4178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4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8" y="3602038"/>
            <a:ext cx="74295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3D7DD-2DCC-4618-BF25-D9FD260A7BCE}" type="slidenum">
              <a:rPr lang="zh-TW" altLang="en-US" smtClean="0">
                <a:solidFill>
                  <a:srgbClr val="000000"/>
                </a:solidFill>
              </a:rPr>
              <a:pPr/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92074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E5137-C8A0-4C3E-9F0E-FBA4320DFB94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03FE-D359-4CFB-9E8E-60EB8B0B76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39617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638" y="440695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EA9AE-B265-46D4-9F0B-F34B1A88FA2E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4129E-BD22-4572-AFE3-FDDFBA528A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99308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79475" y="1979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41875" y="19796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73258-346E-426C-8091-95232E6C27FD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9358B-B3F1-4C2E-A227-03584A5510E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37584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4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4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1C1D-3603-4C52-878B-1C2832603EC7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C37-EFBB-421A-9948-5C4FEE715A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230183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B3EE-838E-4A83-928B-DE746690B73F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29DB8-1899-4099-96AA-5A80F38AB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85278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F2222-D50C-44DF-9A85-EAA85C5D5831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E7658-3B75-47EA-8AEB-4C32A7EE70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944199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73507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50080-809A-4051-BA83-871840CEA363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4DF6-46EB-4973-A6DD-3E1407F2E4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10041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651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651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651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6B39204-1CCD-49F3-8A2D-47477FA9D0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264683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1519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941519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941519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A0C9-BD66-40F2-B83F-39D31E68642F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5550-0887-4D45-91E9-1D38ACC522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62960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1389E-E9D1-405E-91BD-338755C6CCED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C6195-FFA3-4E5B-AC10-F6860860B5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52711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08775" y="619125"/>
            <a:ext cx="1943100" cy="54752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77900" y="619125"/>
            <a:ext cx="5678487" cy="54752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FF33C-3956-4689-90C8-6FABE9EFD2A6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15C60-011B-4F30-8398-0DAE4B36F7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5375914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77890" y="619125"/>
            <a:ext cx="7773987" cy="5475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58280-2F6C-42BE-A881-D02412877677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FD4F1-5B70-4630-994E-041B7DAC1D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509573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888" y="619125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879475" y="1979613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80FB9-66F5-4380-A0F7-92A44C2558C3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B619-D44B-4276-A91B-C93029E1EA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97533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ennifer\Desktop\104.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05" y="1772816"/>
            <a:ext cx="944075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12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23" y="172242"/>
            <a:ext cx="2648480" cy="166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zh-TW"/>
            </a:lvl1pPr>
          </a:lstStyle>
          <a:p>
            <a:endParaRPr altLang="en-US">
              <a:solidFill>
                <a:srgbClr val="000000"/>
              </a:solidFill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77" y="585056"/>
            <a:ext cx="2106234" cy="118776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55" y="197520"/>
            <a:ext cx="3510389" cy="18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8122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2924789" y="980728"/>
            <a:ext cx="6653149" cy="638944"/>
          </a:xfrm>
        </p:spPr>
        <p:txBody>
          <a:bodyPr/>
          <a:lstStyle/>
          <a:p>
            <a:r>
              <a:rPr lang="zh-TW" altLang="en-US" dirty="0"/>
              <a:t>請輸入標題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2528" y="2132856"/>
            <a:ext cx="8760216" cy="4021882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413A-1632-41D6-86F9-2105E0F9E9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xfrm>
            <a:off x="495306" y="6245225"/>
            <a:ext cx="23114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2666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2506" y="440696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F6D3F-5E10-4EF6-9E18-623EC93B870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9610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0733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7589" y="162877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6B433-03D4-45FC-AFA6-C4BB3427B09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4615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F29D3-6CF2-45CA-89FF-FCF60156CBC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7658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7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7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6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6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6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9469444" y="6581913"/>
            <a:ext cx="298450" cy="2762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FF66">
                  <a:alpha val="50000"/>
                </a:srgbClr>
              </a:gs>
            </a:gsLst>
            <a:lin ang="270000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zh-TW" altLang="en-US" sz="18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706" y="101600"/>
            <a:ext cx="84423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508" y="1039813"/>
            <a:ext cx="880427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20221" y="6400800"/>
            <a:ext cx="58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 b="1" u="sng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72995F3E-FD60-483F-B9EB-85065DCABD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2534" name="Picture 2" descr="C:\DOCUME~1\e9752\LOCALS~1\Temp\Rar$DRa0.234\JPG\IDB_Colo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t="24940" r="20457" b="25153"/>
          <a:stretch>
            <a:fillRect/>
          </a:stretch>
        </p:blipFill>
        <p:spPr bwMode="auto">
          <a:xfrm>
            <a:off x="52" y="0"/>
            <a:ext cx="912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  <p:sldLayoutId id="2147484189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6"/>
        </a:buBlip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7"/>
        </a:buBlip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628779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6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2750" y="875529"/>
            <a:ext cx="709878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6" y="6079196"/>
            <a:ext cx="1560173" cy="749496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464FB1-7288-48A4-A4E9-EA359D4792F7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  <p:sldLayoutId id="214748464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628779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6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2750" y="875522"/>
            <a:ext cx="709878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6" y="6079196"/>
            <a:ext cx="1560173" cy="749496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464FB1-7288-48A4-A4E9-EA359D4792F7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3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  <p:sldLayoutId id="2147484656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628778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6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27" descr="Dark upward diagonal"/>
          <p:cNvSpPr>
            <a:spLocks/>
          </p:cNvSpPr>
          <p:nvPr/>
        </p:nvSpPr>
        <p:spPr bwMode="gray">
          <a:xfrm>
            <a:off x="92876" y="76201"/>
            <a:ext cx="9725422" cy="500063"/>
          </a:xfrm>
          <a:custGeom>
            <a:avLst/>
            <a:gdLst>
              <a:gd name="T0" fmla="*/ 0 w 5655"/>
              <a:gd name="T1" fmla="*/ 2520953 h 315"/>
              <a:gd name="T2" fmla="*/ 2147483647 w 5655"/>
              <a:gd name="T3" fmla="*/ 0 h 315"/>
              <a:gd name="T4" fmla="*/ 2147483647 w 5655"/>
              <a:gd name="T5" fmla="*/ 211693337 h 315"/>
              <a:gd name="T6" fmla="*/ 2147483647 w 5655"/>
              <a:gd name="T7" fmla="*/ 793850806 h 315"/>
              <a:gd name="T8" fmla="*/ 2520950 w 5655"/>
              <a:gd name="T9" fmla="*/ 791329854 h 315"/>
              <a:gd name="T10" fmla="*/ 0 w 5655"/>
              <a:gd name="T11" fmla="*/ 2520953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rgbClr val="329A2A">
                <a:alpha val="76862"/>
              </a:srgbClr>
            </a:fgClr>
            <a:bgClr>
              <a:srgbClr val="DDE89A">
                <a:alpha val="76862"/>
              </a:srgbClr>
            </a:bgClr>
          </a:pattFill>
          <a:ln>
            <a:noFill/>
          </a:ln>
          <a:effectLst/>
        </p:spPr>
        <p:txBody>
          <a:bodyPr/>
          <a:lstStyle/>
          <a:p>
            <a:endParaRPr lang="zh-TW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gray">
          <a:xfrm>
            <a:off x="92878" y="609600"/>
            <a:ext cx="9730581" cy="185738"/>
          </a:xfrm>
          <a:prstGeom prst="rect">
            <a:avLst/>
          </a:prstGeom>
          <a:solidFill>
            <a:srgbClr val="80CB3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2750" y="875507"/>
            <a:ext cx="709878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dirty="0"/>
          </a:p>
        </p:txBody>
      </p:sp>
      <p:grpSp>
        <p:nvGrpSpPr>
          <p:cNvPr id="3" name="群組 2"/>
          <p:cNvGrpSpPr/>
          <p:nvPr/>
        </p:nvGrpSpPr>
        <p:grpSpPr>
          <a:xfrm>
            <a:off x="91157" y="831851"/>
            <a:ext cx="9732301" cy="1154113"/>
            <a:chOff x="84138" y="831850"/>
            <a:chExt cx="8983662" cy="1154113"/>
          </a:xfrm>
        </p:grpSpPr>
        <p:sp>
          <p:nvSpPr>
            <p:cNvPr id="11" name="Freeform 30"/>
            <p:cNvSpPr>
              <a:spLocks/>
            </p:cNvSpPr>
            <p:nvPr userDrawn="1"/>
          </p:nvSpPr>
          <p:spPr bwMode="gray">
            <a:xfrm>
              <a:off x="85725" y="1168400"/>
              <a:ext cx="8982075" cy="817563"/>
            </a:xfrm>
            <a:custGeom>
              <a:avLst/>
              <a:gdLst>
                <a:gd name="T0" fmla="*/ 0 w 5446"/>
                <a:gd name="T1" fmla="*/ 0 h 590"/>
                <a:gd name="T2" fmla="*/ 5878 w 5446"/>
                <a:gd name="T3" fmla="*/ 0 h 590"/>
                <a:gd name="T4" fmla="*/ 5878 w 5446"/>
                <a:gd name="T5" fmla="*/ 237 h 590"/>
                <a:gd name="T6" fmla="*/ 5878 w 5446"/>
                <a:gd name="T7" fmla="*/ 344 h 590"/>
                <a:gd name="T8" fmla="*/ 1632 w 5446"/>
                <a:gd name="T9" fmla="*/ 338 h 590"/>
                <a:gd name="T10" fmla="*/ 1390 w 5446"/>
                <a:gd name="T11" fmla="*/ 445 h 590"/>
                <a:gd name="T12" fmla="*/ 0 w 5446"/>
                <a:gd name="T13" fmla="*/ 450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9A"/>
            </a:solidFill>
            <a:ln>
              <a:noFill/>
            </a:ln>
            <a:effectLst/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31"/>
            <p:cNvSpPr>
              <a:spLocks/>
            </p:cNvSpPr>
            <p:nvPr userDrawn="1"/>
          </p:nvSpPr>
          <p:spPr bwMode="gray">
            <a:xfrm>
              <a:off x="85725" y="854075"/>
              <a:ext cx="8982075" cy="1039813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8" y="831850"/>
              <a:ext cx="175101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6" y="6079196"/>
            <a:ext cx="1560173" cy="749496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464FB1-7288-48A4-A4E9-EA359D4792F7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3" r:id="rId1"/>
    <p:sldLayoutId id="2147484704" r:id="rId2"/>
    <p:sldLayoutId id="2147484705" r:id="rId3"/>
    <p:sldLayoutId id="2147484706" r:id="rId4"/>
    <p:sldLayoutId id="2147484707" r:id="rId5"/>
    <p:sldLayoutId id="2147484708" r:id="rId6"/>
    <p:sldLayoutId id="2147484709" r:id="rId7"/>
    <p:sldLayoutId id="2147484710" r:id="rId8"/>
    <p:sldLayoutId id="2147484711" r:id="rId9"/>
    <p:sldLayoutId id="2147484712" r:id="rId10"/>
    <p:sldLayoutId id="2147484713" r:id="rId11"/>
    <p:sldLayoutId id="2147484714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1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73125" y="3"/>
            <a:ext cx="84201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149" y="1484313"/>
            <a:ext cx="84201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88"/>
          <p:cNvSpPr>
            <a:spLocks noChangeArrowheads="1"/>
          </p:cNvSpPr>
          <p:nvPr/>
        </p:nvSpPr>
        <p:spPr bwMode="auto">
          <a:xfrm flipV="1">
            <a:off x="477838" y="625475"/>
            <a:ext cx="8604250" cy="508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z="2200" b="0">
              <a:solidFill>
                <a:prstClr val="black"/>
              </a:solidFill>
            </a:endParaRPr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0" y="6618288"/>
            <a:ext cx="9906000" cy="239712"/>
          </a:xfrm>
          <a:prstGeom prst="rect">
            <a:avLst/>
          </a:prstGeom>
          <a:solidFill>
            <a:srgbClr val="009F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z="1800" b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30" name="Rectangle 91"/>
          <p:cNvSpPr>
            <a:spLocks noChangeArrowheads="1"/>
          </p:cNvSpPr>
          <p:nvPr/>
        </p:nvSpPr>
        <p:spPr bwMode="auto">
          <a:xfrm>
            <a:off x="3986213" y="6626245"/>
            <a:ext cx="31369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 sz="1400" b="0">
              <a:solidFill>
                <a:prstClr val="white"/>
              </a:solidFill>
              <a:ea typeface="新細明體" panose="02020500000000000000" pitchFamily="18" charset="-120"/>
            </a:endParaRPr>
          </a:p>
        </p:txBody>
      </p:sp>
      <p:sp>
        <p:nvSpPr>
          <p:cNvPr id="1031" name="Rectangle 92"/>
          <p:cNvSpPr>
            <a:spLocks noChangeArrowheads="1"/>
          </p:cNvSpPr>
          <p:nvPr/>
        </p:nvSpPr>
        <p:spPr bwMode="auto">
          <a:xfrm>
            <a:off x="7842250" y="6619895"/>
            <a:ext cx="2063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r"/>
            <a:fld id="{1CBEA16E-D24F-4296-91B1-7AE51C114943}" type="slidenum">
              <a:rPr kumimoji="0" lang="en-US" altLang="zh-TW" sz="1400" b="0">
                <a:solidFill>
                  <a:prstClr val="black"/>
                </a:solidFill>
                <a:ea typeface="新細明體" pitchFamily="18" charset="-120"/>
              </a:rPr>
              <a:pPr algn="r"/>
              <a:t>‹#›</a:t>
            </a:fld>
            <a:endParaRPr kumimoji="0" lang="en-US" altLang="zh-TW" sz="1400" b="0">
              <a:solidFill>
                <a:prstClr val="black"/>
              </a:solidFill>
              <a:ea typeface="新細明體" pitchFamily="18" charset="-120"/>
            </a:endParaRPr>
          </a:p>
        </p:txBody>
      </p:sp>
      <p:sp>
        <p:nvSpPr>
          <p:cNvPr id="1032" name="Rectangle 93"/>
          <p:cNvSpPr>
            <a:spLocks noChangeArrowheads="1"/>
          </p:cNvSpPr>
          <p:nvPr/>
        </p:nvSpPr>
        <p:spPr bwMode="auto">
          <a:xfrm>
            <a:off x="7842250" y="6619895"/>
            <a:ext cx="2063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000000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r"/>
            <a:fld id="{4A695D39-A82A-490B-BDDC-A109BF1E97D5}" type="slidenum">
              <a:rPr kumimoji="0" lang="en-US" altLang="zh-TW" sz="1400" b="0">
                <a:solidFill>
                  <a:prstClr val="white"/>
                </a:solidFill>
                <a:ea typeface="新細明體" pitchFamily="18" charset="-120"/>
              </a:rPr>
              <a:pPr algn="r"/>
              <a:t>‹#›</a:t>
            </a:fld>
            <a:endParaRPr kumimoji="0" lang="en-US" altLang="zh-TW" sz="1400" b="0">
              <a:solidFill>
                <a:prstClr val="white"/>
              </a:solidFill>
              <a:ea typeface="新細明體" pitchFamily="18" charset="-120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6" y="6646863"/>
            <a:ext cx="2470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SzPct val="60000"/>
              <a:buFont typeface="Wingdings" panose="05000000000000000000" pitchFamily="2" charset="2"/>
              <a:defRPr kumimoji="1" sz="1600" b="1">
                <a:solidFill>
                  <a:srgbClr val="000000"/>
                </a:solidFill>
                <a:latin typeface="Tahom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900" b="0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Copyright 2015 ITRI </a:t>
            </a:r>
            <a:r>
              <a:rPr lang="zh-TW" altLang="en-US" sz="900" b="0" dirty="0">
                <a:solidFill>
                  <a:prstClr val="white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工業技術研究院</a:t>
            </a:r>
          </a:p>
        </p:txBody>
      </p:sp>
    </p:spTree>
    <p:extLst>
      <p:ext uri="{BB962C8B-B14F-4D97-AF65-F5344CB8AC3E}">
        <p14:creationId xmlns:p14="http://schemas.microsoft.com/office/powerpoint/2010/main" val="80077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  <p:sldLayoutId id="2147484756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Char char="t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kumimoji="1"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kumimoji="1"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9071" y="76203"/>
            <a:ext cx="82438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0994" y="1125538"/>
            <a:ext cx="934402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3050" y="6284913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9E408822-EA17-4937-B002-7CB874D57D2D}" type="datetime1">
              <a:rPr lang="zh-TW" altLang="en-US">
                <a:latin typeface="Times New Roman" pitchFamily="18" charset="0"/>
              </a:rPr>
              <a:pPr>
                <a:defRPr/>
              </a:pPr>
              <a:t>2016/7/21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4650" y="6284913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>
              <a:latin typeface="Times New Roman" pitchFamily="18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87440" y="311156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>
              <a:defRPr/>
            </a:pPr>
            <a:endParaRPr lang="zh-TW" altLang="zh-TW" sz="1400">
              <a:solidFill>
                <a:prstClr val="black"/>
              </a:solidFill>
            </a:endParaRPr>
          </a:p>
        </p:txBody>
      </p:sp>
      <p:grpSp>
        <p:nvGrpSpPr>
          <p:cNvPr id="2055" name="Group 12"/>
          <p:cNvGrpSpPr>
            <a:grpSpLocks/>
          </p:cNvGrpSpPr>
          <p:nvPr/>
        </p:nvGrpSpPr>
        <p:grpSpPr bwMode="auto">
          <a:xfrm>
            <a:off x="287340" y="909639"/>
            <a:ext cx="9345612" cy="71437"/>
            <a:chOff x="611" y="384"/>
            <a:chExt cx="4450" cy="106"/>
          </a:xfrm>
        </p:grpSpPr>
        <p:sp>
          <p:nvSpPr>
            <p:cNvPr id="1035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36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56" name="圖片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" y="33338"/>
            <a:ext cx="13589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7835909" y="6403991"/>
            <a:ext cx="2060575" cy="37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  <a:cs typeface="+mn-cs"/>
              </a:defRPr>
            </a:lvl9pPr>
          </a:lstStyle>
          <a:p>
            <a:pPr algn="r">
              <a:defRPr/>
            </a:pPr>
            <a:r>
              <a:rPr lang="en-US" altLang="zh-TW" sz="1400" dirty="0">
                <a:solidFill>
                  <a:prstClr val="black"/>
                </a:solidFill>
                <a:latin typeface="Times New Roman"/>
                <a:ea typeface="新細明體" panose="02020500000000000000" pitchFamily="18" charset="-120"/>
              </a:rPr>
              <a:t> </a:t>
            </a:r>
            <a:fld id="{C339F41E-5E6C-4012-AA10-6EFF0979D699}" type="slidenum">
              <a:rPr lang="en-US" altLang="zh-TW" sz="1400" b="1" smtClean="0">
                <a:solidFill>
                  <a:prstClr val="black"/>
                </a:solidFill>
                <a:latin typeface="Times New Roman"/>
                <a:ea typeface="新細明體" panose="02020500000000000000" pitchFamily="18" charset="-120"/>
              </a:rPr>
              <a:pPr algn="r">
                <a:defRPr/>
              </a:pPr>
              <a:t>‹#›</a:t>
            </a:fld>
            <a:endParaRPr lang="en-US" altLang="zh-TW" sz="1400" b="1" dirty="0">
              <a:solidFill>
                <a:prstClr val="black"/>
              </a:solidFill>
              <a:latin typeface="Times New Roman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54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  <p:sldLayoutId id="2147484783" r:id="rId12"/>
  </p:sldLayoutIdLst>
  <p:transition>
    <p:fade thruBlk="1"/>
  </p:transition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itchFamily="2" charset="2"/>
        <a:buChar char="q"/>
        <a:defRPr kumimoji="1"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47" y="1700213"/>
            <a:ext cx="878641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7" name="Rectangle 90"/>
          <p:cNvSpPr>
            <a:spLocks noGrp="1" noChangeArrowheads="1"/>
          </p:cNvSpPr>
          <p:nvPr>
            <p:ph type="title"/>
          </p:nvPr>
        </p:nvSpPr>
        <p:spPr bwMode="auto">
          <a:xfrm>
            <a:off x="414477" y="250825"/>
            <a:ext cx="793511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7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1189" y="155579"/>
            <a:ext cx="572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5" y="1052513"/>
            <a:ext cx="7889876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535865" y="6400800"/>
            <a:ext cx="2311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18000" tIns="10800" rIns="18000" bIns="10800" anchor="b"/>
          <a:lstStyle>
            <a:lvl1pPr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fld id="{248465FC-EA46-4D4C-8B31-97ED83C7BE06}" type="slidenum">
              <a:rPr kumimoji="0" lang="zh-TW" altLang="en-US" sz="1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kumimoji="0" lang="en-US" altLang="zh-TW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67" r:id="rId2"/>
    <p:sldLayoutId id="2147484166" r:id="rId3"/>
    <p:sldLayoutId id="2147484165" r:id="rId4"/>
    <p:sldLayoutId id="2147484191" r:id="rId5"/>
    <p:sldLayoutId id="2147484192" r:id="rId6"/>
    <p:sldLayoutId id="2147484164" r:id="rId7"/>
    <p:sldLayoutId id="2147484163" r:id="rId8"/>
    <p:sldLayoutId id="2147484162" r:id="rId9"/>
    <p:sldLayoutId id="2147484161" r:id="rId10"/>
    <p:sldLayoutId id="2147484160" r:id="rId11"/>
    <p:sldLayoutId id="2147484159" r:id="rId12"/>
    <p:sldLayoutId id="2147484701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4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4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4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4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88" y="1700213"/>
            <a:ext cx="878641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7" name="Rectangle 90"/>
          <p:cNvSpPr>
            <a:spLocks noGrp="1" noChangeArrowheads="1"/>
          </p:cNvSpPr>
          <p:nvPr>
            <p:ph type="title"/>
          </p:nvPr>
        </p:nvSpPr>
        <p:spPr bwMode="auto">
          <a:xfrm>
            <a:off x="414532" y="250825"/>
            <a:ext cx="7935119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" name="投影片編號版面配置區 5"/>
          <p:cNvSpPr txBox="1">
            <a:spLocks/>
          </p:cNvSpPr>
          <p:nvPr/>
        </p:nvSpPr>
        <p:spPr bwMode="auto">
          <a:xfrm>
            <a:off x="7725304" y="635635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TW" b="0" dirty="0">
                <a:solidFill>
                  <a:srgbClr val="000000"/>
                </a:solidFill>
              </a:rPr>
              <a:t>P.</a:t>
            </a:r>
            <a:fld id="{5A013C42-8ED4-4F20-903C-49E562002EC8}" type="slidenum">
              <a:rPr kumimoji="0" lang="en-US" altLang="zh-TW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0706" y="101600"/>
            <a:ext cx="84423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95" y="1039813"/>
            <a:ext cx="880427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050" name="Picture 2" descr="C:\DOCUME~1\e9752\LOCALS~1\Temp\Rar$DRa0.234\JPG\IDB_Color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t="24941" r="20458" b="25152"/>
          <a:stretch/>
        </p:blipFill>
        <p:spPr bwMode="auto">
          <a:xfrm>
            <a:off x="16" y="0"/>
            <a:ext cx="91321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11521" y="6392091"/>
            <a:ext cx="585787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 u="none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4D1D7C-CA2D-48C5-A2CF-DE3BB9B9D82F}" type="slidenum">
              <a:rPr lang="en-US" altLang="zh-TW" smtClean="0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  <p:sldLayoutId id="214748442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5"/>
        </a:buBlip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6"/>
        </a:buBlip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88" y="1700213"/>
            <a:ext cx="8786415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7" name="Rectangle 90"/>
          <p:cNvSpPr>
            <a:spLocks noGrp="1" noChangeArrowheads="1"/>
          </p:cNvSpPr>
          <p:nvPr>
            <p:ph type="title"/>
          </p:nvPr>
        </p:nvSpPr>
        <p:spPr bwMode="auto">
          <a:xfrm>
            <a:off x="414518" y="250825"/>
            <a:ext cx="7935119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5" name="投影片編號版面配置區 5"/>
          <p:cNvSpPr txBox="1">
            <a:spLocks/>
          </p:cNvSpPr>
          <p:nvPr/>
        </p:nvSpPr>
        <p:spPr bwMode="auto">
          <a:xfrm>
            <a:off x="7725304" y="635635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>
            <a:defPPr>
              <a:defRPr lang="zh-TW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TW" b="0" dirty="0">
                <a:solidFill>
                  <a:srgbClr val="000000"/>
                </a:solidFill>
              </a:rPr>
              <a:t>P.</a:t>
            </a:r>
            <a:fld id="{5A013C42-8ED4-4F20-903C-49E562002EC8}" type="slidenum">
              <a:rPr kumimoji="0" lang="en-US" altLang="zh-TW" b="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0" lang="en-US" altLang="zh-TW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0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4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2pPr>
      <a:lvl3pPr marL="895350" indent="-17462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4pPr>
      <a:lvl5pPr marL="16192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 b="1">
          <a:solidFill>
            <a:schemeClr val="tx1"/>
          </a:solidFill>
          <a:latin typeface="Arial Unicode MS" pitchFamily="34" charset="-120"/>
          <a:ea typeface="Arial Unicode MS" pitchFamily="34" charset="-120"/>
          <a:cs typeface="Arial Unicode MS" pitchFamily="34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628779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6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zh-TW" altLang="zh-TW"/>
              <a:t>2015</a:t>
            </a:r>
            <a:r>
              <a:rPr lang="zh-TW" altLang="en-US"/>
              <a:t>年</a:t>
            </a:r>
            <a:r>
              <a:rPr lang="zh-TW" altLang="zh-TW"/>
              <a:t>5</a:t>
            </a:r>
            <a:r>
              <a:rPr lang="zh-TW" altLang="en-US"/>
              <a:t>月</a:t>
            </a:r>
            <a:r>
              <a:rPr lang="zh-TW" altLang="zh-TW"/>
              <a:t>21</a:t>
            </a:r>
            <a:r>
              <a:rPr lang="zh-TW" altLang="en-US"/>
              <a:t>日</a:t>
            </a:r>
            <a:endParaRPr lang="zh-TW" altLang="zh-TW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reeform 27" descr="Dark upward diagonal"/>
          <p:cNvSpPr>
            <a:spLocks/>
          </p:cNvSpPr>
          <p:nvPr/>
        </p:nvSpPr>
        <p:spPr bwMode="gray">
          <a:xfrm>
            <a:off x="93666" y="76233"/>
            <a:ext cx="9725025" cy="500063"/>
          </a:xfrm>
          <a:custGeom>
            <a:avLst/>
            <a:gdLst>
              <a:gd name="T0" fmla="*/ 0 w 5655"/>
              <a:gd name="T1" fmla="*/ 2147483647 h 315"/>
              <a:gd name="T2" fmla="*/ 2147483647 w 5655"/>
              <a:gd name="T3" fmla="*/ 0 h 315"/>
              <a:gd name="T4" fmla="*/ 2147483647 w 5655"/>
              <a:gd name="T5" fmla="*/ 2147483647 h 315"/>
              <a:gd name="T6" fmla="*/ 2147483647 w 5655"/>
              <a:gd name="T7" fmla="*/ 2147483647 h 315"/>
              <a:gd name="T8" fmla="*/ 2147483647 w 5655"/>
              <a:gd name="T9" fmla="*/ 2147483647 h 315"/>
              <a:gd name="T10" fmla="*/ 0 w 5655"/>
              <a:gd name="T11" fmla="*/ 2147483647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rgbClr val="329A2A">
                <a:alpha val="76862"/>
              </a:srgbClr>
            </a:fgClr>
            <a:bgClr>
              <a:srgbClr val="DDE89A">
                <a:alpha val="76862"/>
              </a:srgb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z="180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gray">
          <a:xfrm>
            <a:off x="93664" y="609600"/>
            <a:ext cx="9729787" cy="185738"/>
          </a:xfrm>
          <a:prstGeom prst="rect">
            <a:avLst/>
          </a:prstGeom>
          <a:solidFill>
            <a:srgbClr val="80CB35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80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3065" y="874747"/>
            <a:ext cx="7097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dirty="0"/>
          </a:p>
        </p:txBody>
      </p: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90496" y="831883"/>
            <a:ext cx="9732962" cy="1154113"/>
            <a:chOff x="84138" y="831850"/>
            <a:chExt cx="8983662" cy="1154113"/>
          </a:xfrm>
        </p:grpSpPr>
        <p:sp>
          <p:nvSpPr>
            <p:cNvPr id="1035" name="Freeform 30"/>
            <p:cNvSpPr>
              <a:spLocks/>
            </p:cNvSpPr>
            <p:nvPr userDrawn="1"/>
          </p:nvSpPr>
          <p:spPr bwMode="gray">
            <a:xfrm>
              <a:off x="85725" y="1168400"/>
              <a:ext cx="8982075" cy="817563"/>
            </a:xfrm>
            <a:custGeom>
              <a:avLst/>
              <a:gdLst>
                <a:gd name="T0" fmla="*/ 0 w 5446"/>
                <a:gd name="T1" fmla="*/ 0 h 590"/>
                <a:gd name="T2" fmla="*/ 9694572 w 5446"/>
                <a:gd name="T3" fmla="*/ 0 h 590"/>
                <a:gd name="T4" fmla="*/ 9694572 w 5446"/>
                <a:gd name="T5" fmla="*/ 328411 h 590"/>
                <a:gd name="T6" fmla="*/ 9694572 w 5446"/>
                <a:gd name="T7" fmla="*/ 476681 h 590"/>
                <a:gd name="T8" fmla="*/ 2691654 w 5446"/>
                <a:gd name="T9" fmla="*/ 468367 h 590"/>
                <a:gd name="T10" fmla="*/ 2292524 w 5446"/>
                <a:gd name="T11" fmla="*/ 616637 h 590"/>
                <a:gd name="T12" fmla="*/ 0 w 5446"/>
                <a:gd name="T13" fmla="*/ 623565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1036" name="Freeform 31"/>
            <p:cNvSpPr>
              <a:spLocks/>
            </p:cNvSpPr>
            <p:nvPr userDrawn="1"/>
          </p:nvSpPr>
          <p:spPr bwMode="gray">
            <a:xfrm>
              <a:off x="85725" y="854075"/>
              <a:ext cx="8982075" cy="1039813"/>
            </a:xfrm>
            <a:custGeom>
              <a:avLst/>
              <a:gdLst>
                <a:gd name="T0" fmla="*/ 1588 w 5658"/>
                <a:gd name="T1" fmla="*/ 0 h 655"/>
                <a:gd name="T2" fmla="*/ 8980488 w 5658"/>
                <a:gd name="T3" fmla="*/ 0 h 655"/>
                <a:gd name="T4" fmla="*/ 8982075 w 5658"/>
                <a:gd name="T5" fmla="*/ 847725 h 655"/>
                <a:gd name="T6" fmla="*/ 2465388 w 5658"/>
                <a:gd name="T7" fmla="*/ 838200 h 655"/>
                <a:gd name="T8" fmla="*/ 2090738 w 5658"/>
                <a:gd name="T9" fmla="*/ 1033463 h 655"/>
                <a:gd name="T10" fmla="*/ 0 w 5658"/>
                <a:gd name="T11" fmla="*/ 1039813 h 655"/>
                <a:gd name="T12" fmla="*/ 1588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pic>
          <p:nvPicPr>
            <p:cNvPr id="1037" name="圖片 12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8" y="831850"/>
              <a:ext cx="175101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3" name="圖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6078614"/>
            <a:ext cx="1560514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2E896DD-E93C-4838-9024-448C8AB409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1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華康郭泰碑W4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華康郭泰碑W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華康郭泰碑W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華康郭泰碑W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華康郭泰碑W4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華康郭泰碑W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華康郭泰碑W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華康郭泰碑W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華康郭泰碑W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華康郭泰碑W4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628779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6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27" descr="Dark upward diagonal"/>
          <p:cNvSpPr>
            <a:spLocks/>
          </p:cNvSpPr>
          <p:nvPr/>
        </p:nvSpPr>
        <p:spPr bwMode="gray">
          <a:xfrm>
            <a:off x="92877" y="76225"/>
            <a:ext cx="9725422" cy="500063"/>
          </a:xfrm>
          <a:custGeom>
            <a:avLst/>
            <a:gdLst>
              <a:gd name="T0" fmla="*/ 0 w 5655"/>
              <a:gd name="T1" fmla="*/ 2520953 h 315"/>
              <a:gd name="T2" fmla="*/ 2147483647 w 5655"/>
              <a:gd name="T3" fmla="*/ 0 h 315"/>
              <a:gd name="T4" fmla="*/ 2147483647 w 5655"/>
              <a:gd name="T5" fmla="*/ 211693337 h 315"/>
              <a:gd name="T6" fmla="*/ 2147483647 w 5655"/>
              <a:gd name="T7" fmla="*/ 793850806 h 315"/>
              <a:gd name="T8" fmla="*/ 2520950 w 5655"/>
              <a:gd name="T9" fmla="*/ 791329854 h 315"/>
              <a:gd name="T10" fmla="*/ 0 w 5655"/>
              <a:gd name="T11" fmla="*/ 2520953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rgbClr val="329A2A">
                <a:alpha val="76862"/>
              </a:srgbClr>
            </a:fgClr>
            <a:bgClr>
              <a:srgbClr val="DDE89A">
                <a:alpha val="76862"/>
              </a:srgbClr>
            </a:bgClr>
          </a:pattFill>
          <a:ln>
            <a:noFill/>
          </a:ln>
          <a:effectLst/>
        </p:spPr>
        <p:txBody>
          <a:bodyPr/>
          <a:lstStyle/>
          <a:p>
            <a:endParaRPr lang="zh-TW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gray">
          <a:xfrm>
            <a:off x="92906" y="609600"/>
            <a:ext cx="9730581" cy="185738"/>
          </a:xfrm>
          <a:prstGeom prst="rect">
            <a:avLst/>
          </a:prstGeom>
          <a:solidFill>
            <a:srgbClr val="80CB3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2750" y="875529"/>
            <a:ext cx="709878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dirty="0"/>
          </a:p>
        </p:txBody>
      </p:sp>
      <p:grpSp>
        <p:nvGrpSpPr>
          <p:cNvPr id="3" name="群組 2"/>
          <p:cNvGrpSpPr/>
          <p:nvPr/>
        </p:nvGrpSpPr>
        <p:grpSpPr>
          <a:xfrm>
            <a:off x="91157" y="831878"/>
            <a:ext cx="9732301" cy="1154113"/>
            <a:chOff x="84138" y="831850"/>
            <a:chExt cx="8983662" cy="1154113"/>
          </a:xfrm>
        </p:grpSpPr>
        <p:sp>
          <p:nvSpPr>
            <p:cNvPr id="11" name="Freeform 30"/>
            <p:cNvSpPr>
              <a:spLocks/>
            </p:cNvSpPr>
            <p:nvPr userDrawn="1"/>
          </p:nvSpPr>
          <p:spPr bwMode="gray">
            <a:xfrm>
              <a:off x="85725" y="1168400"/>
              <a:ext cx="8982075" cy="817563"/>
            </a:xfrm>
            <a:custGeom>
              <a:avLst/>
              <a:gdLst>
                <a:gd name="T0" fmla="*/ 0 w 5446"/>
                <a:gd name="T1" fmla="*/ 0 h 590"/>
                <a:gd name="T2" fmla="*/ 5878 w 5446"/>
                <a:gd name="T3" fmla="*/ 0 h 590"/>
                <a:gd name="T4" fmla="*/ 5878 w 5446"/>
                <a:gd name="T5" fmla="*/ 237 h 590"/>
                <a:gd name="T6" fmla="*/ 5878 w 5446"/>
                <a:gd name="T7" fmla="*/ 344 h 590"/>
                <a:gd name="T8" fmla="*/ 1632 w 5446"/>
                <a:gd name="T9" fmla="*/ 338 h 590"/>
                <a:gd name="T10" fmla="*/ 1390 w 5446"/>
                <a:gd name="T11" fmla="*/ 445 h 590"/>
                <a:gd name="T12" fmla="*/ 0 w 5446"/>
                <a:gd name="T13" fmla="*/ 450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9A"/>
            </a:solidFill>
            <a:ln>
              <a:noFill/>
            </a:ln>
            <a:effectLst/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31"/>
            <p:cNvSpPr>
              <a:spLocks/>
            </p:cNvSpPr>
            <p:nvPr userDrawn="1"/>
          </p:nvSpPr>
          <p:spPr bwMode="gray">
            <a:xfrm>
              <a:off x="85725" y="854075"/>
              <a:ext cx="8982075" cy="1039813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8" y="831850"/>
              <a:ext cx="175101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6" y="6079196"/>
            <a:ext cx="1560173" cy="749496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464FB1-7288-48A4-A4E9-EA359D4792F7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6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628779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6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zh-TW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Freeform 27" descr="Dark upward diagonal"/>
          <p:cNvSpPr>
            <a:spLocks/>
          </p:cNvSpPr>
          <p:nvPr/>
        </p:nvSpPr>
        <p:spPr bwMode="gray">
          <a:xfrm>
            <a:off x="92877" y="76214"/>
            <a:ext cx="9725422" cy="500063"/>
          </a:xfrm>
          <a:custGeom>
            <a:avLst/>
            <a:gdLst>
              <a:gd name="T0" fmla="*/ 0 w 5655"/>
              <a:gd name="T1" fmla="*/ 2520953 h 315"/>
              <a:gd name="T2" fmla="*/ 2147483647 w 5655"/>
              <a:gd name="T3" fmla="*/ 0 h 315"/>
              <a:gd name="T4" fmla="*/ 2147483647 w 5655"/>
              <a:gd name="T5" fmla="*/ 211693337 h 315"/>
              <a:gd name="T6" fmla="*/ 2147483647 w 5655"/>
              <a:gd name="T7" fmla="*/ 793850806 h 315"/>
              <a:gd name="T8" fmla="*/ 2520950 w 5655"/>
              <a:gd name="T9" fmla="*/ 791329854 h 315"/>
              <a:gd name="T10" fmla="*/ 0 w 5655"/>
              <a:gd name="T11" fmla="*/ 2520953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rgbClr val="329A2A">
                <a:alpha val="76862"/>
              </a:srgbClr>
            </a:fgClr>
            <a:bgClr>
              <a:srgbClr val="DDE89A">
                <a:alpha val="76862"/>
              </a:srgbClr>
            </a:bgClr>
          </a:pattFill>
          <a:ln>
            <a:noFill/>
          </a:ln>
          <a:effectLst/>
        </p:spPr>
        <p:txBody>
          <a:bodyPr/>
          <a:lstStyle/>
          <a:p>
            <a:endParaRPr lang="zh-TW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gray">
          <a:xfrm>
            <a:off x="92891" y="609600"/>
            <a:ext cx="9730581" cy="185738"/>
          </a:xfrm>
          <a:prstGeom prst="rect">
            <a:avLst/>
          </a:prstGeom>
          <a:solidFill>
            <a:srgbClr val="80CB35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zh-CN" altLang="en-US" sz="18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2750" y="875522"/>
            <a:ext cx="7098789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dirty="0"/>
          </a:p>
        </p:txBody>
      </p:sp>
      <p:grpSp>
        <p:nvGrpSpPr>
          <p:cNvPr id="3" name="群組 2"/>
          <p:cNvGrpSpPr/>
          <p:nvPr/>
        </p:nvGrpSpPr>
        <p:grpSpPr>
          <a:xfrm>
            <a:off x="91157" y="831866"/>
            <a:ext cx="9732301" cy="1154113"/>
            <a:chOff x="84138" y="831850"/>
            <a:chExt cx="8983662" cy="1154113"/>
          </a:xfrm>
        </p:grpSpPr>
        <p:sp>
          <p:nvSpPr>
            <p:cNvPr id="11" name="Freeform 30"/>
            <p:cNvSpPr>
              <a:spLocks/>
            </p:cNvSpPr>
            <p:nvPr userDrawn="1"/>
          </p:nvSpPr>
          <p:spPr bwMode="gray">
            <a:xfrm>
              <a:off x="85725" y="1168400"/>
              <a:ext cx="8982075" cy="817563"/>
            </a:xfrm>
            <a:custGeom>
              <a:avLst/>
              <a:gdLst>
                <a:gd name="T0" fmla="*/ 0 w 5446"/>
                <a:gd name="T1" fmla="*/ 0 h 590"/>
                <a:gd name="T2" fmla="*/ 5878 w 5446"/>
                <a:gd name="T3" fmla="*/ 0 h 590"/>
                <a:gd name="T4" fmla="*/ 5878 w 5446"/>
                <a:gd name="T5" fmla="*/ 237 h 590"/>
                <a:gd name="T6" fmla="*/ 5878 w 5446"/>
                <a:gd name="T7" fmla="*/ 344 h 590"/>
                <a:gd name="T8" fmla="*/ 1632 w 5446"/>
                <a:gd name="T9" fmla="*/ 338 h 590"/>
                <a:gd name="T10" fmla="*/ 1390 w 5446"/>
                <a:gd name="T11" fmla="*/ 445 h 590"/>
                <a:gd name="T12" fmla="*/ 0 w 5446"/>
                <a:gd name="T13" fmla="*/ 450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89A"/>
            </a:solidFill>
            <a:ln>
              <a:noFill/>
            </a:ln>
            <a:effectLst/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Freeform 31"/>
            <p:cNvSpPr>
              <a:spLocks/>
            </p:cNvSpPr>
            <p:nvPr userDrawn="1"/>
          </p:nvSpPr>
          <p:spPr bwMode="gray">
            <a:xfrm>
              <a:off x="85725" y="854075"/>
              <a:ext cx="8982075" cy="1039813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" name="圖片 12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8" y="831850"/>
              <a:ext cx="1751012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546" y="6079196"/>
            <a:ext cx="1560173" cy="749496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4464FB1-7288-48A4-A4E9-EA359D4792F7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  <p:sldLayoutId id="2147484579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itchFamily="65" charset="-120"/>
          <a:ea typeface="華康郭泰碑W4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華康郭泰碑W4" panose="03000409000000000000" pitchFamily="65" charset="-120"/>
          <a:ea typeface="華康郭泰碑W4" panose="03000409000000000000" pitchFamily="65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7888" y="6191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9475" y="19796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9485" y="6246813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D81788-B764-425C-9D0D-E5EE195E1E0A}" type="datetime1">
              <a:rPr lang="zh-TW" altLang="en-US"/>
              <a:pPr>
                <a:defRPr/>
              </a:pPr>
              <a:t>2016/7/21</a:t>
            </a:fld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17884" y="6246813"/>
            <a:ext cx="2895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7" y="6572250"/>
            <a:ext cx="1905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351888-58B4-4134-B54B-73B0F372EE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15"/>
            <a:ext cx="1066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" name="Group 3"/>
          <p:cNvGrpSpPr>
            <a:grpSpLocks/>
          </p:cNvGrpSpPr>
          <p:nvPr/>
        </p:nvGrpSpPr>
        <p:grpSpPr bwMode="auto">
          <a:xfrm>
            <a:off x="1670050" y="765233"/>
            <a:ext cx="6521450" cy="74613"/>
            <a:chOff x="918" y="591"/>
            <a:chExt cx="4108" cy="106"/>
          </a:xfrm>
        </p:grpSpPr>
        <p:sp>
          <p:nvSpPr>
            <p:cNvPr id="1039" name="Rectangle 4"/>
            <p:cNvSpPr>
              <a:spLocks noChangeArrowheads="1"/>
            </p:cNvSpPr>
            <p:nvPr userDrawn="1"/>
          </p:nvSpPr>
          <p:spPr bwMode="auto">
            <a:xfrm>
              <a:off x="918" y="591"/>
              <a:ext cx="2028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TW" altLang="en-US" sz="3200" b="1">
                <a:solidFill>
                  <a:srgbClr val="000000"/>
                </a:solidFill>
              </a:endParaRPr>
            </a:p>
          </p:txBody>
        </p:sp>
        <p:sp>
          <p:nvSpPr>
            <p:cNvPr id="1040" name="Rectangle 5"/>
            <p:cNvSpPr>
              <a:spLocks noChangeArrowheads="1"/>
            </p:cNvSpPr>
            <p:nvPr userDrawn="1"/>
          </p:nvSpPr>
          <p:spPr bwMode="auto">
            <a:xfrm>
              <a:off x="2946" y="591"/>
              <a:ext cx="2080" cy="106"/>
            </a:xfrm>
            <a:prstGeom prst="rect">
              <a:avLst/>
            </a:prstGeom>
            <a:gradFill rotWithShape="0">
              <a:gsLst>
                <a:gs pos="0">
                  <a:srgbClr val="0033CC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zh-TW" altLang="en-US" sz="32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9" y="0"/>
            <a:ext cx="1905001" cy="750888"/>
            <a:chOff x="0" y="0"/>
            <a:chExt cx="1392" cy="480"/>
          </a:xfrm>
        </p:grpSpPr>
        <p:sp>
          <p:nvSpPr>
            <p:cNvPr id="1034" name="Freeform 13"/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3919 w 1135"/>
                <a:gd name="T3" fmla="*/ 0 h 445"/>
                <a:gd name="T4" fmla="*/ 2977 w 1135"/>
                <a:gd name="T5" fmla="*/ 64715985 h 445"/>
                <a:gd name="T6" fmla="*/ 0 w 1135"/>
                <a:gd name="T7" fmla="*/ 64715985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35" name="Freeform 14"/>
            <p:cNvSpPr>
              <a:spLocks noEditPoints="1"/>
            </p:cNvSpPr>
            <p:nvPr/>
          </p:nvSpPr>
          <p:spPr bwMode="auto">
            <a:xfrm>
              <a:off x="122" y="211"/>
              <a:ext cx="168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100 w 168"/>
                <a:gd name="T71" fmla="*/ 74 h 151"/>
                <a:gd name="T72" fmla="*/ 91 w 168"/>
                <a:gd name="T73" fmla="*/ 62 h 151"/>
                <a:gd name="T74" fmla="*/ 83 w 168"/>
                <a:gd name="T75" fmla="*/ 53 h 151"/>
                <a:gd name="T76" fmla="*/ 91 w 168"/>
                <a:gd name="T77" fmla="*/ 43 h 151"/>
                <a:gd name="T78" fmla="*/ 98 w 168"/>
                <a:gd name="T79" fmla="*/ 32 h 151"/>
                <a:gd name="T80" fmla="*/ 116 w 168"/>
                <a:gd name="T81" fmla="*/ 26 h 151"/>
                <a:gd name="T82" fmla="*/ 110 w 168"/>
                <a:gd name="T83" fmla="*/ 38 h 151"/>
                <a:gd name="T84" fmla="*/ 100 w 168"/>
                <a:gd name="T85" fmla="*/ 49 h 151"/>
                <a:gd name="T86" fmla="*/ 102 w 168"/>
                <a:gd name="T87" fmla="*/ 58 h 151"/>
                <a:gd name="T88" fmla="*/ 110 w 168"/>
                <a:gd name="T89" fmla="*/ 66 h 151"/>
                <a:gd name="T90" fmla="*/ 118 w 168"/>
                <a:gd name="T91" fmla="*/ 81 h 151"/>
                <a:gd name="T92" fmla="*/ 133 w 168"/>
                <a:gd name="T93" fmla="*/ 72 h 151"/>
                <a:gd name="T94" fmla="*/ 124 w 168"/>
                <a:gd name="T95" fmla="*/ 60 h 151"/>
                <a:gd name="T96" fmla="*/ 118 w 168"/>
                <a:gd name="T97" fmla="*/ 51 h 151"/>
                <a:gd name="T98" fmla="*/ 127 w 168"/>
                <a:gd name="T99" fmla="*/ 41 h 151"/>
                <a:gd name="T100" fmla="*/ 133 w 168"/>
                <a:gd name="T101" fmla="*/ 30 h 151"/>
                <a:gd name="T102" fmla="*/ 145 w 168"/>
                <a:gd name="T103" fmla="*/ 30 h 151"/>
                <a:gd name="T104" fmla="*/ 139 w 168"/>
                <a:gd name="T105" fmla="*/ 43 h 151"/>
                <a:gd name="T106" fmla="*/ 135 w 168"/>
                <a:gd name="T107" fmla="*/ 55 h 151"/>
                <a:gd name="T108" fmla="*/ 143 w 168"/>
                <a:gd name="T109" fmla="*/ 64 h 151"/>
                <a:gd name="T110" fmla="*/ 151 w 168"/>
                <a:gd name="T111" fmla="*/ 77 h 151"/>
                <a:gd name="T112" fmla="*/ 166 w 168"/>
                <a:gd name="T113" fmla="*/ 74 h 151"/>
                <a:gd name="T114" fmla="*/ 158 w 168"/>
                <a:gd name="T115" fmla="*/ 60 h 151"/>
                <a:gd name="T116" fmla="*/ 151 w 168"/>
                <a:gd name="T117" fmla="*/ 51 h 151"/>
                <a:gd name="T118" fmla="*/ 160 w 168"/>
                <a:gd name="T119" fmla="*/ 38 h 151"/>
                <a:gd name="T120" fmla="*/ 166 w 168"/>
                <a:gd name="T121" fmla="*/ 28 h 151"/>
                <a:gd name="T122" fmla="*/ 129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36" name="Freeform 15"/>
            <p:cNvSpPr>
              <a:spLocks noEditPoints="1"/>
            </p:cNvSpPr>
            <p:nvPr/>
          </p:nvSpPr>
          <p:spPr bwMode="auto">
            <a:xfrm>
              <a:off x="389" y="212"/>
              <a:ext cx="173" cy="152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8 h 152"/>
                <a:gd name="T20" fmla="*/ 9 w 172"/>
                <a:gd name="T21" fmla="*/ 129 h 152"/>
                <a:gd name="T22" fmla="*/ 2 w 172"/>
                <a:gd name="T23" fmla="*/ 141 h 152"/>
                <a:gd name="T24" fmla="*/ 25 w 172"/>
                <a:gd name="T25" fmla="*/ 139 h 152"/>
                <a:gd name="T26" fmla="*/ 31 w 172"/>
                <a:gd name="T27" fmla="*/ 124 h 152"/>
                <a:gd name="T28" fmla="*/ 36 w 172"/>
                <a:gd name="T29" fmla="*/ 107 h 152"/>
                <a:gd name="T30" fmla="*/ 42 w 172"/>
                <a:gd name="T31" fmla="*/ 88 h 152"/>
                <a:gd name="T32" fmla="*/ 23 w 172"/>
                <a:gd name="T33" fmla="*/ 95 h 152"/>
                <a:gd name="T34" fmla="*/ 19 w 172"/>
                <a:gd name="T35" fmla="*/ 109 h 152"/>
                <a:gd name="T36" fmla="*/ 294 w 172"/>
                <a:gd name="T37" fmla="*/ 46 h 152"/>
                <a:gd name="T38" fmla="*/ 306 w 172"/>
                <a:gd name="T39" fmla="*/ 59 h 152"/>
                <a:gd name="T40" fmla="*/ 320 w 172"/>
                <a:gd name="T41" fmla="*/ 71 h 152"/>
                <a:gd name="T42" fmla="*/ 348 w 172"/>
                <a:gd name="T43" fmla="*/ 67 h 152"/>
                <a:gd name="T44" fmla="*/ 332 w 172"/>
                <a:gd name="T45" fmla="*/ 55 h 152"/>
                <a:gd name="T46" fmla="*/ 320 w 172"/>
                <a:gd name="T47" fmla="*/ 40 h 152"/>
                <a:gd name="T48" fmla="*/ 320 w 172"/>
                <a:gd name="T49" fmla="*/ 27 h 152"/>
                <a:gd name="T50" fmla="*/ 286 w 172"/>
                <a:gd name="T51" fmla="*/ 31 h 152"/>
                <a:gd name="T52" fmla="*/ 249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8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220 w 172"/>
                <a:gd name="T81" fmla="*/ 37 h 152"/>
                <a:gd name="T82" fmla="*/ 227 w 172"/>
                <a:gd name="T83" fmla="*/ 46 h 152"/>
                <a:gd name="T84" fmla="*/ 249 w 172"/>
                <a:gd name="T85" fmla="*/ 38 h 152"/>
                <a:gd name="T86" fmla="*/ 251 w 172"/>
                <a:gd name="T87" fmla="*/ 67 h 152"/>
                <a:gd name="T88" fmla="*/ 262 w 172"/>
                <a:gd name="T89" fmla="*/ 78 h 152"/>
                <a:gd name="T90" fmla="*/ 286 w 172"/>
                <a:gd name="T91" fmla="*/ 74 h 152"/>
                <a:gd name="T92" fmla="*/ 294 w 172"/>
                <a:gd name="T93" fmla="*/ 59 h 152"/>
                <a:gd name="T94" fmla="*/ 290 w 172"/>
                <a:gd name="T95" fmla="*/ 42 h 152"/>
                <a:gd name="T96" fmla="*/ 235 w 172"/>
                <a:gd name="T97" fmla="*/ 33 h 152"/>
                <a:gd name="T98" fmla="*/ 227 w 172"/>
                <a:gd name="T99" fmla="*/ 25 h 152"/>
                <a:gd name="T100" fmla="*/ 241 w 172"/>
                <a:gd name="T101" fmla="*/ 29 h 152"/>
                <a:gd name="T102" fmla="*/ 67 w 172"/>
                <a:gd name="T103" fmla="*/ 88 h 152"/>
                <a:gd name="T104" fmla="*/ 48 w 172"/>
                <a:gd name="T105" fmla="*/ 112 h 152"/>
                <a:gd name="T106" fmla="*/ 46 w 172"/>
                <a:gd name="T107" fmla="*/ 128 h 152"/>
                <a:gd name="T108" fmla="*/ 38 w 172"/>
                <a:gd name="T109" fmla="*/ 139 h 152"/>
                <a:gd name="T110" fmla="*/ 50 w 172"/>
                <a:gd name="T111" fmla="*/ 150 h 152"/>
                <a:gd name="T112" fmla="*/ 58 w 172"/>
                <a:gd name="T113" fmla="*/ 141 h 152"/>
                <a:gd name="T114" fmla="*/ 62 w 172"/>
                <a:gd name="T115" fmla="*/ 128 h 152"/>
                <a:gd name="T116" fmla="*/ 67 w 172"/>
                <a:gd name="T117" fmla="*/ 107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37" name="Freeform 16"/>
            <p:cNvSpPr>
              <a:spLocks noEditPoints="1"/>
            </p:cNvSpPr>
            <p:nvPr/>
          </p:nvSpPr>
          <p:spPr bwMode="auto">
            <a:xfrm>
              <a:off x="661" y="212"/>
              <a:ext cx="161" cy="148"/>
            </a:xfrm>
            <a:custGeom>
              <a:avLst/>
              <a:gdLst>
                <a:gd name="T0" fmla="*/ 40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40 w 163"/>
                <a:gd name="T25" fmla="*/ 59 h 148"/>
                <a:gd name="T26" fmla="*/ 40 w 163"/>
                <a:gd name="T27" fmla="*/ 52 h 148"/>
                <a:gd name="T28" fmla="*/ 40 w 163"/>
                <a:gd name="T29" fmla="*/ 44 h 148"/>
                <a:gd name="T30" fmla="*/ 40 w 163"/>
                <a:gd name="T31" fmla="*/ 38 h 148"/>
                <a:gd name="T32" fmla="*/ 40 w 163"/>
                <a:gd name="T33" fmla="*/ 33 h 148"/>
                <a:gd name="T34" fmla="*/ 40 w 163"/>
                <a:gd name="T35" fmla="*/ 31 h 148"/>
                <a:gd name="T36" fmla="*/ 40 w 163"/>
                <a:gd name="T37" fmla="*/ 37 h 148"/>
                <a:gd name="T38" fmla="*/ 40 w 163"/>
                <a:gd name="T39" fmla="*/ 44 h 148"/>
                <a:gd name="T40" fmla="*/ 40 w 163"/>
                <a:gd name="T41" fmla="*/ 52 h 148"/>
                <a:gd name="T42" fmla="*/ 40 w 163"/>
                <a:gd name="T43" fmla="*/ 59 h 148"/>
                <a:gd name="T44" fmla="*/ 40 w 163"/>
                <a:gd name="T45" fmla="*/ 141 h 148"/>
                <a:gd name="T46" fmla="*/ 40 w 163"/>
                <a:gd name="T47" fmla="*/ 88 h 148"/>
                <a:gd name="T48" fmla="*/ 40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40 w 163"/>
                <a:gd name="T57" fmla="*/ 99 h 148"/>
                <a:gd name="T58" fmla="*/ 22 w 163"/>
                <a:gd name="T59" fmla="*/ 126 h 148"/>
                <a:gd name="T60" fmla="*/ 40 w 163"/>
                <a:gd name="T61" fmla="*/ 63 h 148"/>
                <a:gd name="T62" fmla="*/ 40 w 163"/>
                <a:gd name="T63" fmla="*/ 71 h 148"/>
                <a:gd name="T64" fmla="*/ 40 w 163"/>
                <a:gd name="T65" fmla="*/ 78 h 148"/>
                <a:gd name="T66" fmla="*/ 40 w 163"/>
                <a:gd name="T67" fmla="*/ 86 h 148"/>
                <a:gd name="T68" fmla="*/ 40 w 163"/>
                <a:gd name="T69" fmla="*/ 92 h 148"/>
                <a:gd name="T70" fmla="*/ 40 w 163"/>
                <a:gd name="T71" fmla="*/ 97 h 148"/>
                <a:gd name="T72" fmla="*/ 40 w 163"/>
                <a:gd name="T73" fmla="*/ 103 h 148"/>
                <a:gd name="T74" fmla="*/ 40 w 163"/>
                <a:gd name="T75" fmla="*/ 111 h 148"/>
                <a:gd name="T76" fmla="*/ 40 w 163"/>
                <a:gd name="T77" fmla="*/ 116 h 148"/>
                <a:gd name="T78" fmla="*/ 40 w 163"/>
                <a:gd name="T79" fmla="*/ 120 h 148"/>
                <a:gd name="T80" fmla="*/ 40 w 163"/>
                <a:gd name="T81" fmla="*/ 120 h 148"/>
                <a:gd name="T82" fmla="*/ 40 w 163"/>
                <a:gd name="T83" fmla="*/ 118 h 148"/>
                <a:gd name="T84" fmla="*/ 40 w 163"/>
                <a:gd name="T85" fmla="*/ 116 h 148"/>
                <a:gd name="T86" fmla="*/ 40 w 163"/>
                <a:gd name="T87" fmla="*/ 135 h 148"/>
                <a:gd name="T88" fmla="*/ 40 w 163"/>
                <a:gd name="T89" fmla="*/ 137 h 148"/>
                <a:gd name="T90" fmla="*/ 40 w 163"/>
                <a:gd name="T91" fmla="*/ 137 h 148"/>
                <a:gd name="T92" fmla="*/ 40 w 163"/>
                <a:gd name="T93" fmla="*/ 137 h 148"/>
                <a:gd name="T94" fmla="*/ 40 w 163"/>
                <a:gd name="T95" fmla="*/ 135 h 148"/>
                <a:gd name="T96" fmla="*/ 40 w 163"/>
                <a:gd name="T97" fmla="*/ 129 h 148"/>
                <a:gd name="T98" fmla="*/ 40 w 163"/>
                <a:gd name="T99" fmla="*/ 124 h 148"/>
                <a:gd name="T100" fmla="*/ 40 w 163"/>
                <a:gd name="T101" fmla="*/ 118 h 148"/>
                <a:gd name="T102" fmla="*/ 40 w 163"/>
                <a:gd name="T103" fmla="*/ 111 h 148"/>
                <a:gd name="T104" fmla="*/ 40 w 163"/>
                <a:gd name="T105" fmla="*/ 103 h 148"/>
                <a:gd name="T106" fmla="*/ 40 w 163"/>
                <a:gd name="T107" fmla="*/ 95 h 148"/>
                <a:gd name="T108" fmla="*/ 40 w 163"/>
                <a:gd name="T109" fmla="*/ 90 h 148"/>
                <a:gd name="T110" fmla="*/ 40 w 163"/>
                <a:gd name="T111" fmla="*/ 82 h 148"/>
                <a:gd name="T112" fmla="*/ 40 w 163"/>
                <a:gd name="T113" fmla="*/ 76 h 148"/>
                <a:gd name="T114" fmla="*/ 40 w 163"/>
                <a:gd name="T115" fmla="*/ 71 h 148"/>
                <a:gd name="T116" fmla="*/ 40 w 163"/>
                <a:gd name="T117" fmla="*/ 65 h 148"/>
                <a:gd name="T118" fmla="*/ 40 w 163"/>
                <a:gd name="T119" fmla="*/ 57 h 148"/>
                <a:gd name="T120" fmla="*/ 40 w 163"/>
                <a:gd name="T121" fmla="*/ 4 h 148"/>
                <a:gd name="T122" fmla="*/ 40 w 163"/>
                <a:gd name="T123" fmla="*/ 21 h 148"/>
                <a:gd name="T124" fmla="*/ 40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TW" altLang="en-US" b="1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038" name="Picture 17" descr="MOEA_logo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86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  <p:sldLayoutId id="214748459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908084"/>
            <a:ext cx="9906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Aft>
                <a:spcPts val="1200"/>
              </a:spcAft>
              <a:buFont typeface="Arial" pitchFamily="34" charset="0"/>
              <a:buNone/>
            </a:pPr>
            <a:r>
              <a:rPr kumimoji="0" lang="zh-TW" altLang="en-US" sz="40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五大產業創新研發計畫</a:t>
            </a:r>
          </a:p>
          <a:p>
            <a:pPr algn="ctr" eaLnBrk="1" hangingPunct="1">
              <a:spcAft>
                <a:spcPts val="1200"/>
              </a:spcAft>
              <a:buFont typeface="Arial" pitchFamily="34" charset="0"/>
              <a:buNone/>
            </a:pPr>
            <a:r>
              <a:rPr kumimoji="0" lang="zh-TW" altLang="en-US" sz="4000" b="1" dirty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智慧機械產業推動</a:t>
            </a:r>
            <a:r>
              <a:rPr kumimoji="0" lang="zh-TW" altLang="en-US" sz="4000" b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方案</a:t>
            </a:r>
            <a:endParaRPr kumimoji="0" lang="zh-TW" altLang="en-US" sz="4000" b="1" dirty="0">
              <a:solidFill>
                <a:srgbClr val="0000CC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0" y="4466266"/>
            <a:ext cx="9906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Aft>
                <a:spcPts val="1200"/>
              </a:spcAft>
              <a:buFont typeface="Arial" pitchFamily="34" charset="0"/>
              <a:buNone/>
            </a:pPr>
            <a:r>
              <a:rPr lang="zh-TW" altLang="en-US" sz="3600" b="1" dirty="0" smtClean="0">
                <a:solidFill>
                  <a:srgbClr val="0000CC"/>
                </a:solidFill>
                <a:latin typeface="+mn-lt"/>
                <a:ea typeface="標楷體" pitchFamily="65" charset="-120"/>
              </a:rPr>
              <a:t>經濟部</a:t>
            </a:r>
            <a:endParaRPr lang="en-US" altLang="zh-TW" sz="3600" b="1" dirty="0" smtClean="0">
              <a:solidFill>
                <a:srgbClr val="0000CC"/>
              </a:solidFill>
              <a:latin typeface="+mn-lt"/>
              <a:ea typeface="標楷體" pitchFamily="65" charset="-120"/>
            </a:endParaRPr>
          </a:p>
          <a:p>
            <a:pPr lvl="0" algn="ctr" eaLnBrk="1" hangingPunct="1">
              <a:spcAft>
                <a:spcPts val="1200"/>
              </a:spcAft>
            </a:pPr>
            <a:r>
              <a:rPr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報告人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：工業局吳局長明機</a:t>
            </a:r>
            <a:endParaRPr lang="zh-TW" altLang="en-US" sz="3600" b="1" dirty="0">
              <a:solidFill>
                <a:srgbClr val="0000CC"/>
              </a:solidFill>
              <a:latin typeface="+mn-lt"/>
              <a:ea typeface="標楷體" pitchFamily="65" charset="-120"/>
            </a:endParaRPr>
          </a:p>
        </p:txBody>
      </p:sp>
      <p:sp>
        <p:nvSpPr>
          <p:cNvPr id="36868" name="矩形 5"/>
          <p:cNvSpPr>
            <a:spLocks noChangeArrowheads="1"/>
          </p:cNvSpPr>
          <p:nvPr/>
        </p:nvSpPr>
        <p:spPr bwMode="auto">
          <a:xfrm>
            <a:off x="0" y="5949950"/>
            <a:ext cx="9906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kumimoji="0"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105 </a:t>
            </a: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 </a:t>
            </a:r>
            <a:r>
              <a:rPr kumimoji="0"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21</a:t>
            </a:r>
            <a:r>
              <a:rPr kumimoji="0" lang="zh-TW" altLang="en-US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</a:t>
            </a:r>
            <a:endParaRPr kumimoji="0"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 bwMode="auto">
          <a:xfrm>
            <a:off x="7161504" y="179373"/>
            <a:ext cx="2619205" cy="43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l">
              <a:defRPr/>
            </a:pPr>
            <a:r>
              <a:rPr kumimoji="0" lang="zh-TW" altLang="en-US" sz="2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行政院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第</a:t>
            </a:r>
            <a:r>
              <a:rPr kumimoji="0" lang="en-US" altLang="zh-TW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3507</a:t>
            </a:r>
            <a:r>
              <a:rPr kumimoji="0" lang="zh-TW" alt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次會議</a:t>
            </a:r>
            <a:endParaRPr kumimoji="0" lang="en-US" altLang="zh-TW" sz="20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6753" y="763904"/>
            <a:ext cx="9318171" cy="56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  <a:spcBef>
                <a:spcPts val="600"/>
              </a:spcBef>
            </a:pPr>
            <a:r>
              <a:rPr lang="zh-TW" altLang="zh-TW" sz="2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一、智機產業化：</a:t>
            </a:r>
            <a:endParaRPr lang="zh-TW" altLang="zh-TW" sz="26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611313" indent="-1436688" algn="just">
              <a:lnSpc>
                <a:spcPts val="31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一</a:t>
            </a: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定義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：智機即智慧機械，也就是</a:t>
            </a:r>
            <a:r>
              <a:rPr lang="zh-TW" altLang="zh-TW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整合</a:t>
            </a:r>
            <a:r>
              <a:rPr lang="zh-TW" alt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各種智慧</a:t>
            </a:r>
            <a:r>
              <a:rPr lang="zh-TW" altLang="zh-TW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技術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元素，使其具備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故障預測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精度補償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自動參數設定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與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自動排程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等智慧化功能，並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具備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提供</a:t>
            </a:r>
            <a:r>
              <a:rPr lang="en-US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Total Solution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及建立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差異化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競爭優勢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之功能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</a:p>
          <a:p>
            <a:pPr marL="1611313" indent="-1436688" algn="just">
              <a:lnSpc>
                <a:spcPts val="3100"/>
              </a:lnSpc>
              <a:spcBef>
                <a:spcPts val="600"/>
              </a:spcBef>
              <a:tabLst>
                <a:tab pos="1528763" algn="l"/>
              </a:tabLst>
            </a:pP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二</a:t>
            </a: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範疇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：包含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建立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設備整機、零組件、機器人、物聯網、大數據、</a:t>
            </a:r>
            <a:r>
              <a:rPr lang="en-US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CPS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、感測器等產業。</a:t>
            </a:r>
          </a:p>
          <a:p>
            <a:pPr algn="just">
              <a:lnSpc>
                <a:spcPts val="3100"/>
              </a:lnSpc>
              <a:spcBef>
                <a:spcPts val="600"/>
              </a:spcBef>
            </a:pPr>
            <a:r>
              <a:rPr lang="zh-TW" altLang="zh-TW" sz="2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二、產業智機化：</a:t>
            </a:r>
            <a:endParaRPr lang="zh-TW" altLang="zh-TW" sz="26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611313" indent="-1436688" algn="just">
              <a:lnSpc>
                <a:spcPts val="31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一</a:t>
            </a: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定義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：</a:t>
            </a:r>
            <a:r>
              <a:rPr lang="zh-TW" altLang="zh-TW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產業</a:t>
            </a:r>
            <a:r>
              <a:rPr lang="zh-TW" alt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導入</a:t>
            </a:r>
            <a:r>
              <a:rPr lang="zh-TW" altLang="zh-TW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智慧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機械，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建構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智慧生產線</a:t>
            </a:r>
            <a:r>
              <a:rPr lang="en-US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具高效率、高品質、高彈性特徵</a:t>
            </a:r>
            <a:r>
              <a:rPr lang="en-US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，透過雲端及網路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與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消費者快速連結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，提供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大</a:t>
            </a:r>
            <a:r>
              <a:rPr lang="zh-TW" altLang="zh-TW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量客製化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之產品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，形成</a:t>
            </a:r>
            <a:r>
              <a:rPr lang="zh-TW" altLang="en-US" sz="2400" b="1" dirty="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聯網製造服務體系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。</a:t>
            </a:r>
          </a:p>
          <a:p>
            <a:pPr marL="1611313" indent="-1436688" algn="just">
              <a:lnSpc>
                <a:spcPts val="3100"/>
              </a:lnSpc>
              <a:spcBef>
                <a:spcPts val="600"/>
              </a:spcBef>
            </a:pP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二</a:t>
            </a:r>
            <a:r>
              <a:rPr lang="en-US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zh-TW" altLang="zh-TW" sz="2400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範疇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：</a:t>
            </a:r>
            <a:r>
              <a:rPr lang="zh-TW" altLang="zh-TW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包含</a:t>
            </a:r>
            <a:r>
              <a:rPr lang="zh-TW" alt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航太</a:t>
            </a:r>
            <a:r>
              <a:rPr lang="zh-TW" altLang="zh-TW" sz="2400" dirty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en-US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半導體</a:t>
            </a:r>
            <a:r>
              <a:rPr lang="zh-TW" altLang="zh-TW" sz="2400" dirty="0" smtClean="0">
                <a:latin typeface="Times New Roman" pitchFamily="18" charset="0"/>
                <a:cs typeface="Times New Roman" pitchFamily="18" charset="0"/>
              </a:rPr>
              <a:t>、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電子資訊、金屬運具、機械設備、食品、紡織</a:t>
            </a:r>
            <a:r>
              <a:rPr lang="zh-TW" altLang="en-US" sz="2400" dirty="0">
                <a:latin typeface="Times New Roman" pitchFamily="18" charset="0"/>
                <a:ea typeface="+mn-ea"/>
                <a:cs typeface="Times New Roman" pitchFamily="18" charset="0"/>
              </a:rPr>
              <a:t>、</a:t>
            </a:r>
            <a:r>
              <a:rPr lang="zh-TW" altLang="zh-TW" sz="2400" dirty="0">
                <a:latin typeface="Times New Roman" pitchFamily="18" charset="0"/>
                <a:ea typeface="+mn-ea"/>
                <a:cs typeface="Times New Roman" pitchFamily="18" charset="0"/>
              </a:rPr>
              <a:t>零售、物流、農業等產業。</a:t>
            </a:r>
            <a:endParaRPr lang="en-US" altLang="zh-TW" sz="2400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" y="56475"/>
            <a:ext cx="990599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壹、建構智慧機械產業生態體系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(1/2)</a:t>
            </a:r>
            <a:endParaRPr lang="zh-TW" altLang="en-US" sz="3200" b="1" dirty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0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 bwMode="auto">
          <a:xfrm>
            <a:off x="6800860" y="4465340"/>
            <a:ext cx="2800351" cy="2195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6" name="Picture 6" descr="http://www.apeccnc.com/upload/images/2015031116101024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33" y="1928141"/>
            <a:ext cx="1470864" cy="16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7" y="1328643"/>
            <a:ext cx="1460500" cy="16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6676582" y="699373"/>
            <a:ext cx="2973615" cy="5846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智慧製造</a:t>
            </a:r>
            <a:r>
              <a:rPr kumimoji="0" lang="en-US" altLang="zh-TW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zh-TW" altLang="en-US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智慧生產線</a:t>
            </a:r>
            <a:r>
              <a:rPr kumimoji="0" lang="en-US" altLang="zh-TW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6800851" y="4397822"/>
            <a:ext cx="2800350" cy="576000"/>
          </a:xfrm>
          <a:prstGeom prst="rect">
            <a:avLst/>
          </a:prstGeom>
          <a:gradFill>
            <a:gsLst>
              <a:gs pos="0">
                <a:srgbClr val="FFDDDD"/>
              </a:gs>
              <a:gs pos="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國內應用產業 練兵</a:t>
            </a:r>
          </a:p>
        </p:txBody>
      </p:sp>
      <p:sp>
        <p:nvSpPr>
          <p:cNvPr id="13" name="向右箭號 12"/>
          <p:cNvSpPr/>
          <p:nvPr/>
        </p:nvSpPr>
        <p:spPr bwMode="auto">
          <a:xfrm>
            <a:off x="3873591" y="1873667"/>
            <a:ext cx="468606" cy="610894"/>
          </a:xfrm>
          <a:prstGeom prst="rightArrow">
            <a:avLst>
              <a:gd name="adj1" fmla="val 36675"/>
              <a:gd name="adj2" fmla="val 50000"/>
            </a:avLst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34905" y="2654398"/>
            <a:ext cx="3264355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marL="261938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18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Total Solution</a:t>
            </a:r>
          </a:p>
          <a:p>
            <a:pPr marL="261938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18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建置</a:t>
            </a:r>
            <a:r>
              <a:rPr kumimoji="0" lang="en-US" altLang="zh-TW" sz="18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Domain Know-How</a:t>
            </a:r>
            <a:r>
              <a:rPr kumimoji="0" lang="zh-TW" altLang="en-US" sz="18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應用</a:t>
            </a:r>
            <a:endParaRPr kumimoji="0" lang="en-US" altLang="zh-TW" sz="1800" kern="0" dirty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261938" indent="-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18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建立差異化競爭優勢</a:t>
            </a:r>
          </a:p>
        </p:txBody>
      </p:sp>
      <p:cxnSp>
        <p:nvCxnSpPr>
          <p:cNvPr id="16" name="肘形接點 15"/>
          <p:cNvCxnSpPr>
            <a:stCxn id="23" idx="0"/>
            <a:endCxn id="12" idx="0"/>
          </p:cNvCxnSpPr>
          <p:nvPr/>
        </p:nvCxnSpPr>
        <p:spPr bwMode="auto">
          <a:xfrm rot="5400000" flipH="1" flipV="1">
            <a:off x="4596783" y="793579"/>
            <a:ext cx="12700" cy="7208486"/>
          </a:xfrm>
          <a:prstGeom prst="bentConnector3">
            <a:avLst>
              <a:gd name="adj1" fmla="val 5342860"/>
            </a:avLst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2580414" y="3741978"/>
            <a:ext cx="437683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marL="261938" indent="-1746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kern="0" dirty="0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消費者的需求與應用產業將快速連結</a:t>
            </a:r>
          </a:p>
        </p:txBody>
      </p:sp>
      <p:grpSp>
        <p:nvGrpSpPr>
          <p:cNvPr id="2" name="群組 17"/>
          <p:cNvGrpSpPr/>
          <p:nvPr/>
        </p:nvGrpSpPr>
        <p:grpSpPr>
          <a:xfrm>
            <a:off x="6799799" y="1429295"/>
            <a:ext cx="2532886" cy="1283427"/>
            <a:chOff x="6487223" y="3508068"/>
            <a:chExt cx="3035688" cy="1538200"/>
          </a:xfrm>
        </p:grpSpPr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223" y="3508068"/>
              <a:ext cx="2791281" cy="1538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0" descr="http://trade.1111.com.tw/ProductImg/87/252787/252787_P_q9YDn_s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198" r="24939"/>
            <a:stretch>
              <a:fillRect/>
            </a:stretch>
          </p:blipFill>
          <p:spPr bwMode="auto">
            <a:xfrm flipH="1">
              <a:off x="8925838" y="3908242"/>
              <a:ext cx="597073" cy="969273"/>
            </a:xfrm>
            <a:prstGeom prst="rect">
              <a:avLst/>
            </a:prstGeom>
            <a:noFill/>
          </p:spPr>
        </p:pic>
      </p:grpSp>
      <p:sp>
        <p:nvSpPr>
          <p:cNvPr id="31" name="矩形 30"/>
          <p:cNvSpPr/>
          <p:nvPr/>
        </p:nvSpPr>
        <p:spPr bwMode="auto">
          <a:xfrm>
            <a:off x="2297095" y="997378"/>
            <a:ext cx="1524000" cy="2599263"/>
          </a:xfrm>
          <a:prstGeom prst="rect">
            <a:avLst/>
          </a:prstGeom>
          <a:solidFill>
            <a:srgbClr val="E8FBD5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74897" y="1384676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機器人</a:t>
            </a:r>
          </a:p>
        </p:txBody>
      </p:sp>
      <p:sp>
        <p:nvSpPr>
          <p:cNvPr id="33" name="矩形 32"/>
          <p:cNvSpPr/>
          <p:nvPr/>
        </p:nvSpPr>
        <p:spPr>
          <a:xfrm>
            <a:off x="2474897" y="1687679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物聯網</a:t>
            </a:r>
          </a:p>
        </p:txBody>
      </p:sp>
      <p:sp>
        <p:nvSpPr>
          <p:cNvPr id="34" name="矩形 33"/>
          <p:cNvSpPr/>
          <p:nvPr/>
        </p:nvSpPr>
        <p:spPr>
          <a:xfrm>
            <a:off x="2474897" y="1990682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大數據</a:t>
            </a:r>
          </a:p>
        </p:txBody>
      </p:sp>
      <p:sp>
        <p:nvSpPr>
          <p:cNvPr id="35" name="矩形 34"/>
          <p:cNvSpPr/>
          <p:nvPr/>
        </p:nvSpPr>
        <p:spPr>
          <a:xfrm>
            <a:off x="2474897" y="2293685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CPS</a:t>
            </a:r>
            <a:endParaRPr kumimoji="0" lang="zh-TW" altLang="en-US" sz="1700" kern="0" dirty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74897" y="2596688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精實管理</a:t>
            </a:r>
          </a:p>
        </p:txBody>
      </p:sp>
      <p:sp>
        <p:nvSpPr>
          <p:cNvPr id="37" name="矩形 36"/>
          <p:cNvSpPr/>
          <p:nvPr/>
        </p:nvSpPr>
        <p:spPr>
          <a:xfrm>
            <a:off x="2280765" y="703940"/>
            <a:ext cx="1538515" cy="576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智慧技術</a:t>
            </a:r>
            <a:endParaRPr kumimoji="0" lang="zh-TW" altLang="en-US" sz="22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474897" y="3202697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感測器</a:t>
            </a:r>
          </a:p>
        </p:txBody>
      </p:sp>
      <p:sp>
        <p:nvSpPr>
          <p:cNvPr id="29" name="向右箭號 28"/>
          <p:cNvSpPr/>
          <p:nvPr/>
        </p:nvSpPr>
        <p:spPr bwMode="auto">
          <a:xfrm>
            <a:off x="5855145" y="1169045"/>
            <a:ext cx="858557" cy="2488560"/>
          </a:xfrm>
          <a:prstGeom prst="rightArrow">
            <a:avLst>
              <a:gd name="adj1" fmla="val 95099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55054" y="1234005"/>
            <a:ext cx="800219" cy="2423603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kumimoji="0" lang="zh-TW" altLang="en-US" sz="20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</a:t>
            </a:r>
            <a:r>
              <a:rPr kumimoji="0" lang="zh-TW" altLang="en-US" sz="2000" b="1" kern="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整合</a:t>
            </a:r>
            <a:r>
              <a:rPr kumimoji="0" lang="zh-TW" altLang="en-US" sz="20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商</a:t>
            </a:r>
            <a:r>
              <a:rPr kumimoji="0" lang="en-US" altLang="zh-TW" sz="20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kern="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帶動技術服務業發展</a:t>
            </a:r>
            <a:endParaRPr kumimoji="0" lang="zh-TW" altLang="en-US" sz="2000" b="1" kern="0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1482" y="699373"/>
            <a:ext cx="1582057" cy="576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精密機械</a:t>
            </a:r>
          </a:p>
        </p:txBody>
      </p:sp>
      <p:sp>
        <p:nvSpPr>
          <p:cNvPr id="22" name="矩形 21"/>
          <p:cNvSpPr/>
          <p:nvPr/>
        </p:nvSpPr>
        <p:spPr>
          <a:xfrm>
            <a:off x="4245431" y="699373"/>
            <a:ext cx="1560284" cy="576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智慧機械</a:t>
            </a:r>
          </a:p>
        </p:txBody>
      </p:sp>
      <p:sp>
        <p:nvSpPr>
          <p:cNvPr id="23" name="矩形 22"/>
          <p:cNvSpPr/>
          <p:nvPr/>
        </p:nvSpPr>
        <p:spPr>
          <a:xfrm>
            <a:off x="315944" y="4397822"/>
            <a:ext cx="1353207" cy="57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消費者</a:t>
            </a:r>
          </a:p>
        </p:txBody>
      </p:sp>
      <p:pic>
        <p:nvPicPr>
          <p:cNvPr id="24" name="Picture 4" descr="http://5.share.photo.xuite.net/pule20/1527dfc/5891789/251461167_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8906"/>
          <a:stretch>
            <a:fillRect/>
          </a:stretch>
        </p:blipFill>
        <p:spPr bwMode="auto">
          <a:xfrm>
            <a:off x="211892" y="5203376"/>
            <a:ext cx="2037822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media.idownloadblog.com/wp-content/uploads/2016/02/wifi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967" y="1641119"/>
            <a:ext cx="447155" cy="36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加號 13"/>
          <p:cNvSpPr/>
          <p:nvPr/>
        </p:nvSpPr>
        <p:spPr bwMode="auto">
          <a:xfrm>
            <a:off x="1654352" y="1840574"/>
            <a:ext cx="772737" cy="677650"/>
          </a:xfrm>
          <a:prstGeom prst="mathPlus">
            <a:avLst>
              <a:gd name="adj1" fmla="val 21005"/>
            </a:avLst>
          </a:prstGeom>
          <a:solidFill>
            <a:schemeClr val="accent5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3" name="向右箭號 52"/>
          <p:cNvSpPr/>
          <p:nvPr/>
        </p:nvSpPr>
        <p:spPr bwMode="auto">
          <a:xfrm rot="5400000">
            <a:off x="8277082" y="3734106"/>
            <a:ext cx="696685" cy="543684"/>
          </a:xfrm>
          <a:prstGeom prst="rightArrow">
            <a:avLst>
              <a:gd name="adj1" fmla="val 36675"/>
              <a:gd name="adj2" fmla="val 50000"/>
            </a:avLst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群組 104"/>
          <p:cNvGrpSpPr/>
          <p:nvPr/>
        </p:nvGrpSpPr>
        <p:grpSpPr>
          <a:xfrm>
            <a:off x="3757429" y="5042521"/>
            <a:ext cx="2805938" cy="1759491"/>
            <a:chOff x="3594861" y="4864705"/>
            <a:chExt cx="2805938" cy="1759491"/>
          </a:xfrm>
        </p:grpSpPr>
        <p:sp>
          <p:nvSpPr>
            <p:cNvPr id="86" name="矩形 85"/>
            <p:cNvSpPr/>
            <p:nvPr/>
          </p:nvSpPr>
          <p:spPr bwMode="auto">
            <a:xfrm>
              <a:off x="3683726" y="5044440"/>
              <a:ext cx="2717073" cy="14377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marL="266700" indent="-266700" algn="ctr"/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grpSp>
          <p:nvGrpSpPr>
            <p:cNvPr id="4" name="群組 81"/>
            <p:cNvGrpSpPr/>
            <p:nvPr/>
          </p:nvGrpSpPr>
          <p:grpSpPr>
            <a:xfrm>
              <a:off x="3594861" y="4864705"/>
              <a:ext cx="2799879" cy="1759491"/>
              <a:chOff x="3301664" y="4390725"/>
              <a:chExt cx="2799879" cy="1759491"/>
            </a:xfrm>
          </p:grpSpPr>
          <p:pic>
            <p:nvPicPr>
              <p:cNvPr id="533505" name="Picture 1" descr="C:\Documents and Settings\Administrator\桌面\20160506\900x523px_transferstarsse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0615" b="22516"/>
              <a:stretch>
                <a:fillRect/>
              </a:stretch>
            </p:blipFill>
            <p:spPr bwMode="auto">
              <a:xfrm>
                <a:off x="3301664" y="5236257"/>
                <a:ext cx="2714500" cy="913959"/>
              </a:xfrm>
              <a:prstGeom prst="rect">
                <a:avLst/>
              </a:prstGeom>
              <a:noFill/>
            </p:spPr>
          </p:pic>
          <p:sp>
            <p:nvSpPr>
              <p:cNvPr id="49" name="矩形 48"/>
              <p:cNvSpPr/>
              <p:nvPr/>
            </p:nvSpPr>
            <p:spPr>
              <a:xfrm>
                <a:off x="3390530" y="4390725"/>
                <a:ext cx="2711013" cy="652372"/>
              </a:xfrm>
              <a:prstGeom prst="rect">
                <a:avLst/>
              </a:prstGeom>
              <a:gradFill>
                <a:gsLst>
                  <a:gs pos="0">
                    <a:srgbClr val="FFDDDD"/>
                  </a:gs>
                  <a:gs pos="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</a:gra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6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200" b="1" kern="0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整廠整線輸出</a:t>
                </a:r>
                <a:r>
                  <a:rPr kumimoji="0" lang="zh-TW" altLang="en-US" sz="2200" b="1" kern="0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國外</a:t>
                </a:r>
              </a:p>
            </p:txBody>
          </p:sp>
        </p:grpSp>
      </p:grpSp>
      <p:sp>
        <p:nvSpPr>
          <p:cNvPr id="110" name="矩形 109"/>
          <p:cNvSpPr/>
          <p:nvPr/>
        </p:nvSpPr>
        <p:spPr>
          <a:xfrm>
            <a:off x="11" y="56475"/>
            <a:ext cx="990599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壹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lang="zh-TW" altLang="en-US" sz="3200" b="1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建構智慧機械產業生態</a:t>
            </a: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體系</a:t>
            </a:r>
            <a:r>
              <a:rPr lang="en-US" altLang="zh-TW" sz="3200" b="1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(2/2</a:t>
            </a:r>
            <a:r>
              <a:rPr lang="en-US" altLang="zh-TW" sz="3200" b="1" dirty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endParaRPr lang="zh-TW" altLang="en-US" sz="3200" b="1" dirty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70" name="Picture 8" descr="http://media.idownloadblog.com/wp-content/uploads/2016/02/wifi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26" y="5741044"/>
            <a:ext cx="396353" cy="32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://media.idownloadblog.com/wp-content/uploads/2016/02/wifi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9" y="5297714"/>
            <a:ext cx="499051" cy="41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http://media.idownloadblog.com/wp-content/uploads/2016/02/wifi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160" y="4174728"/>
            <a:ext cx="461668" cy="3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http://media.idownloadblog.com/wp-content/uploads/2016/02/wifi-icon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32" y="1606961"/>
            <a:ext cx="468925" cy="38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66"/>
          <p:cNvGrpSpPr/>
          <p:nvPr/>
        </p:nvGrpSpPr>
        <p:grpSpPr>
          <a:xfrm>
            <a:off x="2046518" y="4194628"/>
            <a:ext cx="1499926" cy="2423884"/>
            <a:chOff x="2046514" y="4194628"/>
            <a:chExt cx="1499926" cy="2423884"/>
          </a:xfrm>
        </p:grpSpPr>
        <p:sp>
          <p:nvSpPr>
            <p:cNvPr id="57" name="矩形 56"/>
            <p:cNvSpPr/>
            <p:nvPr/>
          </p:nvSpPr>
          <p:spPr bwMode="auto">
            <a:xfrm>
              <a:off x="2061027" y="4523525"/>
              <a:ext cx="1451428" cy="209498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marL="266700" indent="-266700" algn="ctr"/>
              <a:endParaRPr lang="zh-TW" altLang="en-US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046514" y="4397822"/>
              <a:ext cx="1436914" cy="5760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200" b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產品</a:t>
              </a:r>
              <a:r>
                <a:rPr kumimoji="0" lang="en-US" altLang="zh-TW" sz="2200" b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kumimoji="0" lang="zh-TW" altLang="en-US" sz="2200" b="1" kern="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服務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2198918" y="5043936"/>
              <a:ext cx="1116000" cy="30977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創新</a:t>
              </a:r>
            </a:p>
          </p:txBody>
        </p:sp>
        <p:sp>
          <p:nvSpPr>
            <p:cNvPr id="91" name="矩形 90"/>
            <p:cNvSpPr/>
            <p:nvPr/>
          </p:nvSpPr>
          <p:spPr>
            <a:xfrm>
              <a:off x="2198918" y="5424413"/>
              <a:ext cx="1116000" cy="30977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品牌</a:t>
              </a:r>
            </a:p>
          </p:txBody>
        </p:sp>
        <p:sp>
          <p:nvSpPr>
            <p:cNvPr id="94" name="矩形 93"/>
            <p:cNvSpPr/>
            <p:nvPr/>
          </p:nvSpPr>
          <p:spPr>
            <a:xfrm>
              <a:off x="2198918" y="5804890"/>
              <a:ext cx="1116000" cy="30977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客製化</a:t>
              </a:r>
            </a:p>
          </p:txBody>
        </p:sp>
        <p:sp>
          <p:nvSpPr>
            <p:cNvPr id="65" name="矩形 64"/>
            <p:cNvSpPr/>
            <p:nvPr/>
          </p:nvSpPr>
          <p:spPr>
            <a:xfrm>
              <a:off x="2198918" y="6185366"/>
              <a:ext cx="1116000" cy="309777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vert="horz" rtlCol="0" anchor="ctr"/>
            <a:lstStyle>
              <a:defPPr>
                <a:defRPr lang="zh-TW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sz="1600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kern="0" dirty="0">
                  <a:solidFill>
                    <a:sysClr val="windowText" lastClr="00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智慧化</a:t>
              </a:r>
            </a:p>
          </p:txBody>
        </p:sp>
        <p:pic>
          <p:nvPicPr>
            <p:cNvPr id="75" name="Picture 8" descr="http://media.idownloadblog.com/wp-content/uploads/2016/02/wifi-icon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8843" y="4194628"/>
              <a:ext cx="437597" cy="36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矩形 76"/>
          <p:cNvSpPr/>
          <p:nvPr/>
        </p:nvSpPr>
        <p:spPr>
          <a:xfrm>
            <a:off x="2474897" y="2899691"/>
            <a:ext cx="1143008" cy="252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3D</a:t>
            </a:r>
            <a:r>
              <a:rPr kumimoji="0" lang="zh-TW" altLang="en-US" sz="1700" kern="0" dirty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列印</a:t>
            </a:r>
          </a:p>
        </p:txBody>
      </p:sp>
      <p:sp>
        <p:nvSpPr>
          <p:cNvPr id="63" name="左-右-上三向箭號 62"/>
          <p:cNvSpPr/>
          <p:nvPr/>
        </p:nvSpPr>
        <p:spPr bwMode="auto">
          <a:xfrm flipV="1">
            <a:off x="3541496" y="4467178"/>
            <a:ext cx="3236687" cy="609601"/>
          </a:xfrm>
          <a:prstGeom prst="leftRightUpArrow">
            <a:avLst/>
          </a:prstGeom>
          <a:solidFill>
            <a:schemeClr val="accent5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加號 63"/>
          <p:cNvSpPr/>
          <p:nvPr/>
        </p:nvSpPr>
        <p:spPr bwMode="auto">
          <a:xfrm>
            <a:off x="1661610" y="4513963"/>
            <a:ext cx="430323" cy="377371"/>
          </a:xfrm>
          <a:prstGeom prst="mathPlus">
            <a:avLst>
              <a:gd name="adj1" fmla="val 26053"/>
            </a:avLst>
          </a:prstGeom>
          <a:solidFill>
            <a:schemeClr val="accent5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marL="266700" indent="-266700" algn="ctr"/>
            <a:endParaRPr lang="zh-TW" altLang="en-US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89345" y="2781107"/>
            <a:ext cx="1582057" cy="576000"/>
          </a:xfrm>
          <a:prstGeom prst="rect">
            <a:avLst/>
          </a:prstGeom>
          <a:noFill/>
          <a:ln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資通訊科技</a:t>
            </a:r>
          </a:p>
        </p:txBody>
      </p:sp>
      <p:sp>
        <p:nvSpPr>
          <p:cNvPr id="59" name="矩形 58"/>
          <p:cNvSpPr/>
          <p:nvPr/>
        </p:nvSpPr>
        <p:spPr>
          <a:xfrm>
            <a:off x="8264854" y="5066799"/>
            <a:ext cx="1260000" cy="46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kern="0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半導體</a:t>
            </a:r>
            <a:endParaRPr kumimoji="0" lang="zh-TW" altLang="en-US" sz="2000" kern="0" dirty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942082" y="5066799"/>
            <a:ext cx="1260000" cy="468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kern="0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航太</a:t>
            </a:r>
            <a:endParaRPr kumimoji="0" lang="zh-TW" altLang="en-US" sz="2000" kern="0" dirty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942082" y="5595040"/>
            <a:ext cx="2573110" cy="98682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機械設備、金屬運具、電子資訊、能源、</a:t>
            </a:r>
            <a:r>
              <a:rPr kumimoji="0" lang="en-US" altLang="zh-TW" sz="1800" kern="0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3C</a:t>
            </a:r>
            <a:r>
              <a:rPr kumimoji="0" lang="zh-TW" altLang="en-US" sz="1800" kern="0" dirty="0" smtClean="0">
                <a:solidFill>
                  <a:sysClr val="windowText" lastClr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、食品、紡織</a:t>
            </a:r>
            <a:endParaRPr kumimoji="0" lang="zh-TW" altLang="en-US" sz="1800" kern="0" dirty="0">
              <a:solidFill>
                <a:sysClr val="windowText" lastClr="0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字方塊 45"/>
          <p:cNvSpPr txBox="1"/>
          <p:nvPr/>
        </p:nvSpPr>
        <p:spPr>
          <a:xfrm>
            <a:off x="2195001" y="607543"/>
            <a:ext cx="166320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>
                <a:latin typeface="+mj-ea"/>
                <a:ea typeface="+mj-ea"/>
              </a:defRPr>
            </a:lvl1pPr>
          </a:lstStyle>
          <a:p>
            <a:pPr algn="ctr"/>
            <a:r>
              <a:rPr lang="zh-TW" altLang="en-US" b="1" dirty="0">
                <a:solidFill>
                  <a:prstClr val="black"/>
                </a:solidFill>
              </a:rPr>
              <a:t>推動策略</a:t>
            </a:r>
          </a:p>
        </p:txBody>
      </p:sp>
      <p:sp>
        <p:nvSpPr>
          <p:cNvPr id="47" name="文字方塊 46"/>
          <p:cNvSpPr txBox="1"/>
          <p:nvPr/>
        </p:nvSpPr>
        <p:spPr>
          <a:xfrm>
            <a:off x="3980956" y="607543"/>
            <a:ext cx="5678031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prstClr val="black"/>
                </a:solidFill>
                <a:latin typeface="標楷體"/>
                <a:ea typeface="標楷體"/>
              </a:rPr>
              <a:t>推動作法</a:t>
            </a:r>
          </a:p>
        </p:txBody>
      </p:sp>
      <p:cxnSp>
        <p:nvCxnSpPr>
          <p:cNvPr id="50" name="肘形接點 49"/>
          <p:cNvCxnSpPr>
            <a:stCxn id="60" idx="3"/>
            <a:endCxn id="44" idx="1"/>
          </p:cNvCxnSpPr>
          <p:nvPr/>
        </p:nvCxnSpPr>
        <p:spPr>
          <a:xfrm flipV="1">
            <a:off x="1861876" y="4121230"/>
            <a:ext cx="333125" cy="890541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6" name="直線接點 55"/>
          <p:cNvCxnSpPr>
            <a:stCxn id="30" idx="3"/>
            <a:endCxn id="52" idx="1"/>
          </p:cNvCxnSpPr>
          <p:nvPr/>
        </p:nvCxnSpPr>
        <p:spPr bwMode="auto">
          <a:xfrm>
            <a:off x="3859483" y="1820558"/>
            <a:ext cx="12147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8" name="肘形接點 57"/>
          <p:cNvCxnSpPr>
            <a:stCxn id="35" idx="1"/>
            <a:endCxn id="61" idx="3"/>
          </p:cNvCxnSpPr>
          <p:nvPr/>
        </p:nvCxnSpPr>
        <p:spPr>
          <a:xfrm rot="10800000">
            <a:off x="1861875" y="2285816"/>
            <a:ext cx="333127" cy="3783776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59" name="肘形接點 58"/>
          <p:cNvCxnSpPr>
            <a:stCxn id="30" idx="1"/>
            <a:endCxn id="61" idx="3"/>
          </p:cNvCxnSpPr>
          <p:nvPr/>
        </p:nvCxnSpPr>
        <p:spPr>
          <a:xfrm rot="10800000" flipV="1">
            <a:off x="1861875" y="1820558"/>
            <a:ext cx="333127" cy="465258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2" name="文字方塊 61"/>
          <p:cNvSpPr txBox="1"/>
          <p:nvPr/>
        </p:nvSpPr>
        <p:spPr>
          <a:xfrm>
            <a:off x="421876" y="607543"/>
            <a:ext cx="144000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zh-TW"/>
            </a:defPPr>
            <a:lvl1pPr>
              <a:defRPr>
                <a:latin typeface="+mj-ea"/>
                <a:ea typeface="+mj-ea"/>
              </a:defRPr>
            </a:lvl1pPr>
          </a:lstStyle>
          <a:p>
            <a:pPr algn="ctr"/>
            <a:r>
              <a:rPr lang="zh-TW" altLang="en-US" b="1" dirty="0" smtClean="0">
                <a:solidFill>
                  <a:prstClr val="black"/>
                </a:solidFill>
              </a:rPr>
              <a:t>願景</a:t>
            </a:r>
            <a:endParaRPr lang="zh-TW" altLang="en-US" b="1" dirty="0">
              <a:solidFill>
                <a:prstClr val="black"/>
              </a:solidFill>
            </a:endParaRPr>
          </a:p>
        </p:txBody>
      </p:sp>
      <p:sp>
        <p:nvSpPr>
          <p:cNvPr id="30" name="AutoShape 40"/>
          <p:cNvSpPr>
            <a:spLocks noChangeArrowheads="1"/>
          </p:cNvSpPr>
          <p:nvPr/>
        </p:nvSpPr>
        <p:spPr bwMode="auto">
          <a:xfrm>
            <a:off x="2195003" y="1550558"/>
            <a:ext cx="1664480" cy="5400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ctr">
            <a:flatTx/>
          </a:bodyPr>
          <a:lstStyle/>
          <a:p>
            <a:pPr marL="447675" indent="-447675">
              <a:defRPr/>
            </a:pPr>
            <a:r>
              <a:rPr lang="zh-TW" alt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一、連結在地</a:t>
            </a:r>
            <a:endParaRPr lang="en-US" altLang="zh-TW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2195001" y="5799592"/>
            <a:ext cx="1669922" cy="5400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ctr">
            <a:flatTx/>
          </a:bodyPr>
          <a:lstStyle/>
          <a:p>
            <a:pPr marL="355600" indent="-355600">
              <a:defRPr/>
            </a:pPr>
            <a:r>
              <a:rPr lang="zh-TW" alt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三、連結國際</a:t>
            </a:r>
            <a:endParaRPr lang="zh-TW" altLang="en-US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44" name="AutoShape 39"/>
          <p:cNvSpPr>
            <a:spLocks noChangeArrowheads="1"/>
          </p:cNvSpPr>
          <p:nvPr/>
        </p:nvSpPr>
        <p:spPr bwMode="auto">
          <a:xfrm>
            <a:off x="2195001" y="3851230"/>
            <a:ext cx="1669922" cy="5400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0" rIns="0" bIns="0" anchor="ctr">
            <a:flatTx/>
          </a:bodyPr>
          <a:lstStyle/>
          <a:p>
            <a:pPr marL="447675" indent="-447675" algn="just">
              <a:lnSpc>
                <a:spcPts val="1400"/>
              </a:lnSpc>
              <a:defRPr/>
            </a:pPr>
            <a:r>
              <a:rPr lang="zh-TW" altLang="en-US" kern="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/>
                <a:cs typeface="Times New Roman" pitchFamily="18" charset="0"/>
              </a:rPr>
              <a:t>二、連結未來</a:t>
            </a:r>
            <a:endParaRPr lang="zh-TW" altLang="en-US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60" name="AutoShape 30"/>
          <p:cNvSpPr>
            <a:spLocks noChangeArrowheads="1"/>
          </p:cNvSpPr>
          <p:nvPr/>
        </p:nvSpPr>
        <p:spPr bwMode="auto">
          <a:xfrm>
            <a:off x="421876" y="3571771"/>
            <a:ext cx="1440000" cy="28800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b">
            <a:noAutofit/>
          </a:bodyPr>
          <a:lstStyle/>
          <a:p>
            <a:pPr marL="266700" indent="-266700"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kern="0" dirty="0">
                <a:solidFill>
                  <a:srgbClr val="C00000"/>
                </a:solidFill>
                <a:latin typeface="Times New Roman"/>
              </a:rPr>
              <a:t>產業智機化：</a:t>
            </a:r>
          </a:p>
          <a:p>
            <a:pPr marL="261938" indent="-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tabLst>
                <a:tab pos="2060575" algn="l"/>
              </a:tabLst>
              <a:defRPr/>
            </a:pPr>
            <a:r>
              <a:rPr lang="zh-TW" altLang="en-US" sz="1400" dirty="0">
                <a:solidFill>
                  <a:prstClr val="black"/>
                </a:solidFill>
              </a:rPr>
              <a:t>減緩勞動人口結構變遷壓力，加速人力資本累積</a:t>
            </a:r>
          </a:p>
          <a:p>
            <a:pPr marL="261938" indent="-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tabLst>
                <a:tab pos="2060575" algn="l"/>
              </a:tabLst>
              <a:defRPr/>
            </a:pPr>
            <a:r>
              <a:rPr lang="zh-TW" altLang="en-US" sz="1400" dirty="0">
                <a:solidFill>
                  <a:prstClr val="black"/>
                </a:solidFill>
              </a:rPr>
              <a:t>創新產業生產流程並大幅提高生產力</a:t>
            </a:r>
          </a:p>
          <a:p>
            <a:pPr marL="261938" indent="-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tabLst>
                <a:tab pos="2060575" algn="l"/>
              </a:tabLst>
              <a:defRPr/>
            </a:pPr>
            <a:r>
              <a:rPr lang="zh-TW" altLang="en-US" sz="1400" dirty="0">
                <a:solidFill>
                  <a:prstClr val="black"/>
                </a:solidFill>
              </a:rPr>
              <a:t>善用電資通訊產業優勢加速產業供應鏈智能化與合理化</a:t>
            </a:r>
          </a:p>
        </p:txBody>
      </p:sp>
      <p:sp>
        <p:nvSpPr>
          <p:cNvPr id="61" name="AutoShape 31"/>
          <p:cNvSpPr>
            <a:spLocks noChangeArrowheads="1"/>
          </p:cNvSpPr>
          <p:nvPr/>
        </p:nvSpPr>
        <p:spPr bwMode="auto">
          <a:xfrm>
            <a:off x="421876" y="1169816"/>
            <a:ext cx="1440000" cy="22320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4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智機產業化：</a:t>
            </a:r>
            <a:endParaRPr kumimoji="0" lang="en-US" altLang="zh-TW" sz="14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1938" indent="-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1400" dirty="0">
                <a:solidFill>
                  <a:prstClr val="black"/>
                </a:solidFill>
              </a:rPr>
              <a:t>深化智機自主技術中長期布局與產品創新</a:t>
            </a:r>
          </a:p>
          <a:p>
            <a:pPr marL="261938" indent="-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1400" dirty="0">
                <a:solidFill>
                  <a:prstClr val="black"/>
                </a:solidFill>
              </a:rPr>
              <a:t>發展解決方案為基礎之智機產品</a:t>
            </a:r>
          </a:p>
          <a:p>
            <a:pPr marL="261938" indent="-174625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zh-TW" altLang="en-US" sz="1400" dirty="0">
                <a:solidFill>
                  <a:prstClr val="black"/>
                </a:solidFill>
              </a:rPr>
              <a:t>建立智機產業生態體系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3980956" y="3025259"/>
            <a:ext cx="5678032" cy="21852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7800" indent="-177800" algn="just">
              <a:defRPr/>
            </a:pPr>
            <a:r>
              <a:rPr lang="en-US" altLang="zh-TW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TW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技術深化，並以建立系統性解決方案為目標</a:t>
            </a:r>
            <a:endParaRPr lang="en-US" altLang="zh-TW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179388" algn="just">
              <a:buFont typeface="+mj-lt"/>
              <a:buAutoNum type="arabicPeriod"/>
              <a:defRPr/>
            </a:pPr>
            <a:r>
              <a:rPr lang="zh-TW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推動航太、先進半導體、智慧運輸、綠色車輛、能源等產業，廠與廠之間的整體解決方案</a:t>
            </a:r>
            <a:endParaRPr lang="zh-TW" alt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推動「智慧型人機協同」與「機器視覺之機器人結合智慧機械產業應用</a:t>
            </a:r>
            <a:r>
              <a:rPr lang="zh-TW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」</a:t>
            </a:r>
            <a:endParaRPr lang="zh-TW" alt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8775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發展高階控制器，提高智慧機械利基型機種使用國產控制器比例</a:t>
            </a:r>
          </a:p>
          <a:p>
            <a:pPr marL="358775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打造台式工業物聯科技</a:t>
            </a:r>
          </a:p>
          <a:p>
            <a:pPr marL="358775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開發智慧機械自主關鍵技術、零組件及應用服務，透過應用端場域試煉驗證其可操作性，再系統整合輸出國際</a:t>
            </a:r>
          </a:p>
          <a:p>
            <a:pPr marL="177800" indent="-177800" algn="just">
              <a:defRPr/>
            </a:pPr>
            <a:r>
              <a:rPr lang="en-US" altLang="zh-TW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en-US" altLang="zh-TW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提供試煉場域</a:t>
            </a:r>
          </a:p>
          <a:p>
            <a:pPr marL="361950" indent="-184150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強化跨域合作開發航太用工具機，並整合產業分工體系建構聚落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184150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半導體利基型</a:t>
            </a:r>
            <a:r>
              <a:rPr lang="zh-TW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設備、智慧</a:t>
            </a:r>
            <a:r>
              <a:rPr lang="zh-TW" alt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車輛及智慧機器人進口</a:t>
            </a:r>
            <a:r>
              <a:rPr lang="zh-TW" alt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替代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矩形 51"/>
          <p:cNvSpPr/>
          <p:nvPr/>
        </p:nvSpPr>
        <p:spPr bwMode="auto">
          <a:xfrm>
            <a:off x="3980956" y="1004950"/>
            <a:ext cx="5678032" cy="16312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>
              <a:defRPr/>
            </a:pP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打造智慧機械之都</a:t>
            </a:r>
            <a:endParaRPr lang="en-US" altLang="zh-TW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整合中央與地方資源，建構關鍵智慧機械產業平台</a:t>
            </a:r>
          </a:p>
          <a:p>
            <a:pPr marL="360363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結合臺灣都市發展規劃，提供產業發展腹地與示範場域</a:t>
            </a:r>
          </a:p>
          <a:p>
            <a:pPr marL="360363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推動智慧機械國際展覽場域，拓銷全球市場布局</a:t>
            </a:r>
            <a:endParaRPr lang="en-US" altLang="zh-TW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defRPr/>
            </a:pP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整合產學研能量</a:t>
            </a: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訓練</a:t>
            </a:r>
            <a:r>
              <a:rPr lang="zh-TW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當地找、研發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全國找</a:t>
            </a: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lvl="1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法人創新商業模式</a:t>
            </a:r>
            <a:r>
              <a:rPr lang="en-US" altLang="zh-TW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服務客戶的客戶</a:t>
            </a:r>
          </a:p>
          <a:p>
            <a:pPr marL="360363" lvl="1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推動智慧車輛及無人載具應用</a:t>
            </a:r>
          </a:p>
          <a:p>
            <a:pPr marL="360363" lvl="1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加強產學研合作，培訓專業人才</a:t>
            </a:r>
            <a:endParaRPr lang="en-US" altLang="zh-TW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矩形 52"/>
          <p:cNvSpPr/>
          <p:nvPr/>
        </p:nvSpPr>
        <p:spPr bwMode="auto">
          <a:xfrm>
            <a:off x="3980956" y="5438650"/>
            <a:ext cx="5678032" cy="12618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9388" indent="-179388" algn="just">
              <a:defRPr/>
            </a:pP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一</a:t>
            </a: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國際合作</a:t>
            </a:r>
            <a:endParaRPr lang="en-US" altLang="zh-TW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180975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強化台歐、台美及台日智慧機械產業交流</a:t>
            </a:r>
          </a:p>
          <a:p>
            <a:pPr marL="179388" indent="-179388" algn="just">
              <a:defRPr/>
            </a:pP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二</a:t>
            </a:r>
            <a:r>
              <a:rPr lang="en-US" altLang="zh-TW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zh-TW" altLang="en-US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拓展外銷</a:t>
            </a:r>
            <a:endParaRPr lang="en-US" altLang="zh-TW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系統整合輸出</a:t>
            </a:r>
            <a:endParaRPr lang="en-US" altLang="zh-TW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推動工具機於東南亞等市場整體銷售方案</a:t>
            </a:r>
            <a:endParaRPr lang="en-US" altLang="zh-TW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363" indent="-179388" algn="just">
              <a:buFont typeface="+mj-lt"/>
              <a:buAutoNum type="arabicPeriod"/>
              <a:defRPr/>
            </a:pPr>
            <a:r>
              <a:rPr lang="zh-TW" altLang="en-US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強化航太產業之智慧機械行銷，拓展國際市場</a:t>
            </a:r>
            <a:endParaRPr lang="en-US" altLang="zh-TW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直線接點 62"/>
          <p:cNvCxnSpPr>
            <a:stCxn id="44" idx="3"/>
            <a:endCxn id="49" idx="1"/>
          </p:cNvCxnSpPr>
          <p:nvPr/>
        </p:nvCxnSpPr>
        <p:spPr bwMode="auto">
          <a:xfrm flipV="1">
            <a:off x="3864923" y="4117866"/>
            <a:ext cx="116033" cy="336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6" name="直線接點 65"/>
          <p:cNvCxnSpPr>
            <a:stCxn id="35" idx="3"/>
            <a:endCxn id="53" idx="1"/>
          </p:cNvCxnSpPr>
          <p:nvPr/>
        </p:nvCxnSpPr>
        <p:spPr bwMode="auto">
          <a:xfrm>
            <a:off x="3864923" y="6069592"/>
            <a:ext cx="11603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21" name="矩形 20"/>
          <p:cNvSpPr/>
          <p:nvPr/>
        </p:nvSpPr>
        <p:spPr>
          <a:xfrm>
            <a:off x="11" y="56475"/>
            <a:ext cx="9905999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zh-TW" altLang="en-US" sz="3200" b="1" dirty="0" smtClean="0"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貳、計畫架構</a:t>
            </a:r>
            <a:endParaRPr lang="zh-TW" altLang="en-US" sz="3200" b="1" dirty="0">
              <a:solidFill>
                <a:srgbClr val="0000FF"/>
              </a:solidFill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2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7703" y="645397"/>
            <a:ext cx="9033841" cy="60016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542925" indent="-542925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zh-TW" altLang="en-US" sz="24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、建</a:t>
            </a: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構「全球智慧機械之都」</a:t>
            </a:r>
            <a:endParaRPr lang="en-US" altLang="zh-TW" sz="24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33413" indent="0" ea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跨部會建構中央與地方資源平台，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促成國內機械設備納入國內先進製程應用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，以達進口替代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效益。</a:t>
            </a: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</a:t>
            </a:r>
            <a:r>
              <a:rPr kumimoji="0"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發展核心及應用技術</a:t>
            </a:r>
            <a:endParaRPr kumimoji="0" lang="en-US" altLang="zh-TW" sz="24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協助業者開發智慧機械關鍵零組件，以控制器為例，</a:t>
            </a: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年內將協助中高階控制器出口占比由目前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10%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，上升至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18%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， 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年後則以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30%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為目標。</a:t>
            </a: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三、智機產業</a:t>
            </a: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化及產業智機化</a:t>
            </a:r>
            <a:endParaRPr lang="en-US" altLang="zh-TW" sz="24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30238" indent="-1588" ea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發展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高階感測技術、</a:t>
            </a:r>
            <a:r>
              <a:rPr kumimoji="0" lang="en-US" altLang="zh-TW" sz="2000" dirty="0" err="1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IoT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雲端技術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，建立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智慧化系統解決方案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年建構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6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個典範智慧產業生態體系。</a:t>
            </a:r>
            <a:endParaRPr kumimoji="0" lang="en-US" altLang="zh-TW" sz="20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四、整合上、中、下游建立</a:t>
            </a: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服務輸出模式</a:t>
            </a:r>
            <a:endParaRPr lang="en-US" altLang="zh-TW" sz="24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33413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000" dirty="0" smtClean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組成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跨域合作結盟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年建立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個區域服務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輸出模式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年後則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個區域服務輸出模式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0" lang="en-US" altLang="zh-TW" sz="2000" dirty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五、培育跨域人才，優化輸出融資環境</a:t>
            </a:r>
            <a:endParaRPr lang="en-US" altLang="zh-TW" sz="2400" b="1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28650" indent="0" ea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設置產學人才鑑定中心與人才培訓，提供智慧化人才，以及企業出口融資及併購之相關協助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kumimoji="0" lang="en-US" altLang="zh-TW" sz="20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27063" indent="-627063" eaLnBrk="1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六、帶動</a:t>
            </a:r>
            <a:r>
              <a:rPr lang="zh-TW" altLang="en-US" sz="24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智慧機械</a:t>
            </a:r>
            <a:r>
              <a:rPr lang="zh-TW" altLang="en-US" sz="2400" b="1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產值年成長率倍增</a:t>
            </a:r>
            <a:endParaRPr lang="en-US" altLang="zh-TW" sz="2400" b="1" dirty="0" smtClean="0">
              <a:solidFill>
                <a:srgbClr val="C0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27063" indent="0" eaLnBrk="1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機械產業年複合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成長率，預計至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108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年為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2%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、至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112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年為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5%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以上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（相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較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過去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之年複合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成長率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2.4% </a:t>
            </a:r>
            <a:r>
              <a:rPr kumimoji="0" lang="zh-TW" altLang="en-US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，成長約</a:t>
            </a:r>
            <a:r>
              <a:rPr kumimoji="0" lang="en-US" altLang="zh-TW" sz="2000" dirty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倍）。</a:t>
            </a:r>
            <a:endParaRPr kumimoji="0" lang="en-US" altLang="zh-TW" sz="2000" dirty="0" smtClean="0">
              <a:solidFill>
                <a:prstClr val="black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2" y="4919"/>
            <a:ext cx="9905999" cy="5847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66700" indent="269875" algn="ctr"/>
            <a:r>
              <a:rPr kumimoji="0" lang="zh-TW" altLang="en-US" sz="3200" b="1" dirty="0" smtClean="0">
                <a:solidFill>
                  <a:srgbClr val="0000FF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參、預期效益</a:t>
            </a:r>
            <a:endParaRPr kumimoji="0" lang="zh-TW" altLang="en-US" sz="3200" b="1" dirty="0">
              <a:solidFill>
                <a:srgbClr val="0000FF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03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ChangeArrowheads="1"/>
          </p:cNvSpPr>
          <p:nvPr/>
        </p:nvSpPr>
        <p:spPr bwMode="auto">
          <a:xfrm>
            <a:off x="6356" y="164781"/>
            <a:ext cx="9899650" cy="5847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>
            <a:lvl1pPr marL="266700" indent="-2667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陸</a:t>
            </a:r>
            <a:r>
              <a:rPr kumimoji="0" lang="zh-TW" altLang="zh-TW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、</a:t>
            </a:r>
            <a:r>
              <a:rPr kumimoji="0" lang="zh-TW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結論</a:t>
            </a:r>
            <a:endParaRPr lang="en-US" altLang="zh-TW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1094" y="919201"/>
            <a:ext cx="8445736" cy="547842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542925" indent="-542925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709613" indent="-709613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、積極配合產業需求，打造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智慧機械之都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，成為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亞洲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最重要之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示範場域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09613" indent="-709613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二、廣泛運用各種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政策工具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，鼓勵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投資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與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開發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智慧機械，形成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多元鼓勵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效果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09613" indent="-709613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三、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籌組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國家級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學研團隊，突破產業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技術前緣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，追求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全球頂尖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價值。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09613" indent="-709613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四、提升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工業物聯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科技，形塑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上、中、下游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緊密結合之產業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生態鏈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709613" indent="-709613" ea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五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、強化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航太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等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產業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之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系統整合輸出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整體銷售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方案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，以拓展</a:t>
            </a:r>
            <a:r>
              <a:rPr lang="zh-TW" altLang="en-US" sz="28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國際市場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3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Garamond"/>
        <a:ea typeface="MS UI Gothic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Garamond"/>
        <a:ea typeface="MS UI Gothic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Garamond"/>
        <a:ea typeface="MS UI Gothic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lue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ueprint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標楷體" pitchFamily="65" charset="-12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IDB簡報格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5000"/>
          </a:schemeClr>
        </a:solidFill>
        <a:ln>
          <a:solidFill>
            <a:schemeClr val="bg1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7_Bold Strip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Bold Stripes">
      <a:majorFont>
        <a:latin typeface="Times New Roman"/>
        <a:ea typeface="標楷體"/>
        <a:cs typeface="Times New Roman"/>
      </a:majorFont>
      <a:minorFont>
        <a:latin typeface="Times New Roman"/>
        <a:ea typeface="標楷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tx2"/>
            </a:solidFill>
            <a:latin typeface="Arial Unicode MS" pitchFamily="34" charset="-120"/>
            <a:ea typeface="Arial Unicode MS" pitchFamily="34" charset="-120"/>
            <a:cs typeface="Arial Unicode MS" pitchFamily="34" charset="-120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5">
        <a:dk1>
          <a:srgbClr val="6E4900"/>
        </a:dk1>
        <a:lt1>
          <a:srgbClr val="F2F3DF"/>
        </a:lt1>
        <a:dk2>
          <a:srgbClr val="401D00"/>
        </a:dk2>
        <a:lt2>
          <a:srgbClr val="B9BA9C"/>
        </a:lt2>
        <a:accent1>
          <a:srgbClr val="FAF6ED"/>
        </a:accent1>
        <a:accent2>
          <a:srgbClr val="C7C8B0"/>
        </a:accent2>
        <a:accent3>
          <a:srgbClr val="F7F8EC"/>
        </a:accent3>
        <a:accent4>
          <a:srgbClr val="5D3D00"/>
        </a:accent4>
        <a:accent5>
          <a:srgbClr val="FCFAF4"/>
        </a:accent5>
        <a:accent6>
          <a:srgbClr val="B4B59F"/>
        </a:accent6>
        <a:hlink>
          <a:srgbClr val="876326"/>
        </a:hlink>
        <a:folHlink>
          <a:srgbClr val="C5A0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6">
        <a:dk1>
          <a:srgbClr val="6E4900"/>
        </a:dk1>
        <a:lt1>
          <a:srgbClr val="FFFFFF"/>
        </a:lt1>
        <a:dk2>
          <a:srgbClr val="401D00"/>
        </a:dk2>
        <a:lt2>
          <a:srgbClr val="B9BA9C"/>
        </a:lt2>
        <a:accent1>
          <a:srgbClr val="FAF6ED"/>
        </a:accent1>
        <a:accent2>
          <a:srgbClr val="C7C8B0"/>
        </a:accent2>
        <a:accent3>
          <a:srgbClr val="FFFFFF"/>
        </a:accent3>
        <a:accent4>
          <a:srgbClr val="5D3D00"/>
        </a:accent4>
        <a:accent5>
          <a:srgbClr val="FCFAF4"/>
        </a:accent5>
        <a:accent6>
          <a:srgbClr val="B4B59F"/>
        </a:accent6>
        <a:hlink>
          <a:srgbClr val="876326"/>
        </a:hlink>
        <a:folHlink>
          <a:srgbClr val="C5A0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old Stripes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3_Bold Stripes">
      <a:majorFont>
        <a:latin typeface="Times New Roman"/>
        <a:ea typeface="標楷體"/>
        <a:cs typeface="Times New Roman"/>
      </a:majorFont>
      <a:minorFont>
        <a:latin typeface="Times New Roman"/>
        <a:ea typeface="標楷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tx2"/>
            </a:solidFill>
            <a:latin typeface="Arial Unicode MS" pitchFamily="34" charset="-120"/>
            <a:ea typeface="Arial Unicode MS" pitchFamily="34" charset="-120"/>
            <a:cs typeface="Arial Unicode MS" pitchFamily="34" charset="-120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5">
        <a:dk1>
          <a:srgbClr val="6E4900"/>
        </a:dk1>
        <a:lt1>
          <a:srgbClr val="F2F3DF"/>
        </a:lt1>
        <a:dk2>
          <a:srgbClr val="401D00"/>
        </a:dk2>
        <a:lt2>
          <a:srgbClr val="B9BA9C"/>
        </a:lt2>
        <a:accent1>
          <a:srgbClr val="FAF6ED"/>
        </a:accent1>
        <a:accent2>
          <a:srgbClr val="C7C8B0"/>
        </a:accent2>
        <a:accent3>
          <a:srgbClr val="F7F8EC"/>
        </a:accent3>
        <a:accent4>
          <a:srgbClr val="5D3D00"/>
        </a:accent4>
        <a:accent5>
          <a:srgbClr val="FCFAF4"/>
        </a:accent5>
        <a:accent6>
          <a:srgbClr val="B4B59F"/>
        </a:accent6>
        <a:hlink>
          <a:srgbClr val="876326"/>
        </a:hlink>
        <a:folHlink>
          <a:srgbClr val="C5A0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6">
        <a:dk1>
          <a:srgbClr val="6E4900"/>
        </a:dk1>
        <a:lt1>
          <a:srgbClr val="FFFFFF"/>
        </a:lt1>
        <a:dk2>
          <a:srgbClr val="401D00"/>
        </a:dk2>
        <a:lt2>
          <a:srgbClr val="B9BA9C"/>
        </a:lt2>
        <a:accent1>
          <a:srgbClr val="FAF6ED"/>
        </a:accent1>
        <a:accent2>
          <a:srgbClr val="C7C8B0"/>
        </a:accent2>
        <a:accent3>
          <a:srgbClr val="FFFFFF"/>
        </a:accent3>
        <a:accent4>
          <a:srgbClr val="5D3D00"/>
        </a:accent4>
        <a:accent5>
          <a:srgbClr val="FCFAF4"/>
        </a:accent5>
        <a:accent6>
          <a:srgbClr val="B4B59F"/>
        </a:accent6>
        <a:hlink>
          <a:srgbClr val="876326"/>
        </a:hlink>
        <a:folHlink>
          <a:srgbClr val="C5A0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etwo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twork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old Stripes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3_Bold Stripes">
      <a:majorFont>
        <a:latin typeface="Times New Roman"/>
        <a:ea typeface="標楷體"/>
        <a:cs typeface="Times New Roman"/>
      </a:majorFont>
      <a:minorFont>
        <a:latin typeface="Times New Roman"/>
        <a:ea typeface="標楷體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tx2"/>
            </a:solidFill>
            <a:latin typeface="Arial Unicode MS" pitchFamily="34" charset="-120"/>
            <a:ea typeface="Arial Unicode MS" pitchFamily="34" charset="-120"/>
            <a:cs typeface="Arial Unicode MS" pitchFamily="34" charset="-120"/>
          </a:defRPr>
        </a:defPPr>
      </a:lstStyle>
    </a:tx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5">
        <a:dk1>
          <a:srgbClr val="6E4900"/>
        </a:dk1>
        <a:lt1>
          <a:srgbClr val="F2F3DF"/>
        </a:lt1>
        <a:dk2>
          <a:srgbClr val="401D00"/>
        </a:dk2>
        <a:lt2>
          <a:srgbClr val="B9BA9C"/>
        </a:lt2>
        <a:accent1>
          <a:srgbClr val="FAF6ED"/>
        </a:accent1>
        <a:accent2>
          <a:srgbClr val="C7C8B0"/>
        </a:accent2>
        <a:accent3>
          <a:srgbClr val="F7F8EC"/>
        </a:accent3>
        <a:accent4>
          <a:srgbClr val="5D3D00"/>
        </a:accent4>
        <a:accent5>
          <a:srgbClr val="FCFAF4"/>
        </a:accent5>
        <a:accent6>
          <a:srgbClr val="B4B59F"/>
        </a:accent6>
        <a:hlink>
          <a:srgbClr val="876326"/>
        </a:hlink>
        <a:folHlink>
          <a:srgbClr val="C5A0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6">
        <a:dk1>
          <a:srgbClr val="6E4900"/>
        </a:dk1>
        <a:lt1>
          <a:srgbClr val="FFFFFF"/>
        </a:lt1>
        <a:dk2>
          <a:srgbClr val="401D00"/>
        </a:dk2>
        <a:lt2>
          <a:srgbClr val="B9BA9C"/>
        </a:lt2>
        <a:accent1>
          <a:srgbClr val="FAF6ED"/>
        </a:accent1>
        <a:accent2>
          <a:srgbClr val="C7C8B0"/>
        </a:accent2>
        <a:accent3>
          <a:srgbClr val="FFFFFF"/>
        </a:accent3>
        <a:accent4>
          <a:srgbClr val="5D3D00"/>
        </a:accent4>
        <a:accent5>
          <a:srgbClr val="FCFAF4"/>
        </a:accent5>
        <a:accent6>
          <a:srgbClr val="B4B59F"/>
        </a:accent6>
        <a:hlink>
          <a:srgbClr val="876326"/>
        </a:hlink>
        <a:folHlink>
          <a:srgbClr val="C5A0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Garamond"/>
        <a:ea typeface="MS UI Gothic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Garamond"/>
        <a:ea typeface="MS UI Gothic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Garamond"/>
        <a:ea typeface="MS UI Gothic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標楷體" pitchFamily="65" charset="-120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  <a:ea typeface="標楷體" pitchFamily="65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47156</TotalTime>
  <Words>1722</Words>
  <Application>Microsoft Office PowerPoint</Application>
  <PresentationFormat>A4 紙張 (210x297 公釐)</PresentationFormat>
  <Paragraphs>133</Paragraphs>
  <Slides>6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15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22" baseType="lpstr">
      <vt:lpstr>Network</vt:lpstr>
      <vt:lpstr>1_預設簡報設計</vt:lpstr>
      <vt:lpstr>5_Bold Stripes</vt:lpstr>
      <vt:lpstr>1_Network</vt:lpstr>
      <vt:lpstr>6_Bold Stripes</vt:lpstr>
      <vt:lpstr>2_自訂設計</vt:lpstr>
      <vt:lpstr>3_自訂設計</vt:lpstr>
      <vt:lpstr>4_自訂設計</vt:lpstr>
      <vt:lpstr>5_自訂設計</vt:lpstr>
      <vt:lpstr>6_自訂設計</vt:lpstr>
      <vt:lpstr>7_自訂設計</vt:lpstr>
      <vt:lpstr>自訂設計</vt:lpstr>
      <vt:lpstr>Blueprint</vt:lpstr>
      <vt:lpstr>IDB簡報格式</vt:lpstr>
      <vt:lpstr>7_Bold Stripes</vt:lpstr>
      <vt:lpstr>文件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artc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brian</dc:creator>
  <cp:lastModifiedBy>Berserkfish</cp:lastModifiedBy>
  <cp:revision>4793</cp:revision>
  <cp:lastPrinted>2016-07-15T00:16:24Z</cp:lastPrinted>
  <dcterms:created xsi:type="dcterms:W3CDTF">2009-04-07T10:57:04Z</dcterms:created>
  <dcterms:modified xsi:type="dcterms:W3CDTF">2016-07-21T07:28:50Z</dcterms:modified>
</cp:coreProperties>
</file>