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7"/>
  </p:notesMasterIdLst>
  <p:handoutMasterIdLst>
    <p:handoutMasterId r:id="rId18"/>
  </p:handoutMasterIdLst>
  <p:sldIdLst>
    <p:sldId id="817" r:id="rId3"/>
    <p:sldId id="818" r:id="rId4"/>
    <p:sldId id="833" r:id="rId5"/>
    <p:sldId id="724" r:id="rId6"/>
    <p:sldId id="756" r:id="rId7"/>
    <p:sldId id="874" r:id="rId8"/>
    <p:sldId id="875" r:id="rId9"/>
    <p:sldId id="876" r:id="rId10"/>
    <p:sldId id="877" r:id="rId11"/>
    <p:sldId id="841" r:id="rId12"/>
    <p:sldId id="827" r:id="rId13"/>
    <p:sldId id="880" r:id="rId14"/>
    <p:sldId id="881" r:id="rId15"/>
    <p:sldId id="796" r:id="rId1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3A8ED64-D0BD-4FA0-B29C-989E235F906C}">
          <p14:sldIdLst>
            <p14:sldId id="817"/>
            <p14:sldId id="818"/>
            <p14:sldId id="833"/>
            <p14:sldId id="724"/>
            <p14:sldId id="756"/>
            <p14:sldId id="874"/>
            <p14:sldId id="875"/>
            <p14:sldId id="876"/>
            <p14:sldId id="877"/>
          </p14:sldIdLst>
        </p14:section>
        <p14:section name="未命名的章節" id="{5C467C7C-8839-4B00-BB71-EB92257001D7}">
          <p14:sldIdLst>
            <p14:sldId id="841"/>
            <p14:sldId id="827"/>
            <p14:sldId id="880"/>
            <p14:sldId id="881"/>
            <p14:sldId id="79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FFFF66"/>
    <a:srgbClr val="FFFF00"/>
    <a:srgbClr val="E9EDF4"/>
    <a:srgbClr val="000000"/>
    <a:srgbClr val="D5CD2B"/>
    <a:srgbClr val="00CC66"/>
    <a:srgbClr val="D0D8E8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4" autoAdjust="0"/>
    <p:restoredTop sz="98725" autoAdjust="0"/>
  </p:normalViewPr>
  <p:slideViewPr>
    <p:cSldViewPr snapToGrid="0">
      <p:cViewPr>
        <p:scale>
          <a:sx n="100" d="100"/>
          <a:sy n="100" d="100"/>
        </p:scale>
        <p:origin x="-13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79C965E9-7183-4258-9BE8-C7E441F11375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9F2CA0A-8EAA-4A2C-AB4D-D098E6CC18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13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8057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8057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r">
              <a:defRPr sz="1200"/>
            </a:lvl1pPr>
          </a:lstStyle>
          <a:p>
            <a:fld id="{268843A0-06A4-4E67-BB37-2B7E7CCDB499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89" rIns="91377" bIns="456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202"/>
            <a:ext cx="5438140" cy="3908614"/>
          </a:xfrm>
          <a:prstGeom prst="rect">
            <a:avLst/>
          </a:prstGeom>
        </p:spPr>
        <p:txBody>
          <a:bodyPr vert="horz" lIns="91377" tIns="45689" rIns="91377" bIns="4568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9" y="9428587"/>
            <a:ext cx="2945659" cy="498056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1" y="9428587"/>
            <a:ext cx="2945659" cy="498056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r">
              <a:defRPr sz="1200"/>
            </a:lvl1pPr>
          </a:lstStyle>
          <a:p>
            <a:fld id="{10AEEB84-A78F-4289-A46B-F9141456B2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89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320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5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D2E92-2E49-4BB6-A499-D44286E45EC8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83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6407A-F503-4BAF-9A11-D16E36F9507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58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FC23-77F7-4151-A42E-BDC373D9A4F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45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1875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086600" y="6558332"/>
            <a:ext cx="1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024E13-29F1-4D11-A106-D3F56B743DA7}" type="slidenum">
              <a:rPr lang="zh-TW" altLang="en-US" sz="1600" smtClean="0">
                <a:solidFill>
                  <a:schemeClr val="bg1">
                    <a:lumMod val="95000"/>
                  </a:schemeClr>
                </a:solidFill>
              </a:rPr>
              <a:pPr/>
              <a:t>‹#›</a:t>
            </a:fld>
            <a:endParaRPr lang="en-US" altLang="zh-TW" sz="1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92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707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1494" y="1556793"/>
            <a:ext cx="8426450" cy="273630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08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1875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086600" y="6558332"/>
            <a:ext cx="1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024E13-29F1-4D11-A106-D3F56B743DA7}" type="slidenum">
              <a:rPr lang="zh-TW" altLang="en-US" sz="1600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altLang="zh-TW" sz="1600" dirty="0" smtClean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6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707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60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77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603" y="0"/>
            <a:ext cx="7883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603" y="138630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9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603" y="0"/>
            <a:ext cx="7883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603" y="138630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2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1524001"/>
            <a:ext cx="9144000" cy="2628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5000" b="1" dirty="0" smtClean="0">
                <a:solidFill>
                  <a:schemeClr val="accent1">
                    <a:lumMod val="50000"/>
                  </a:schemeClr>
                </a:solidFill>
              </a:rPr>
              <a:t>消費提振措施</a:t>
            </a:r>
            <a:r>
              <a:rPr lang="en-US" altLang="zh-TW" sz="5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5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「政府補助、企業加碼、全民共享」</a:t>
            </a:r>
            <a:endParaRPr lang="zh-TW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898614" y="5081899"/>
            <a:ext cx="5348377" cy="10972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TW" altLang="en-US" sz="3000" b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國家發展</a:t>
            </a:r>
            <a:r>
              <a:rPr lang="zh-TW" altLang="en-US" sz="3000" b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委員會</a:t>
            </a:r>
            <a:r>
              <a:rPr lang="zh-TW" altLang="en-US" sz="3000" b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彙整</a:t>
            </a:r>
            <a:endParaRPr lang="en-US" altLang="zh-TW" sz="3000" b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TW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104 </a:t>
            </a:r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年 </a:t>
            </a:r>
            <a:r>
              <a:rPr lang="en-US" altLang="zh-TW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10</a:t>
            </a:r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月 </a:t>
            </a:r>
            <a:r>
              <a:rPr lang="en-US" altLang="zh-TW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30</a:t>
            </a:r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日</a:t>
            </a:r>
            <a:endParaRPr lang="en-US" altLang="zh-TW" sz="2600" b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10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00547" y="-36936"/>
            <a:ext cx="8943453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參、實施期程</a:t>
            </a:r>
          </a:p>
        </p:txBody>
      </p:sp>
      <p:sp>
        <p:nvSpPr>
          <p:cNvPr id="6" name="摺角紙張 5"/>
          <p:cNvSpPr/>
          <p:nvPr/>
        </p:nvSpPr>
        <p:spPr>
          <a:xfrm>
            <a:off x="152922" y="1340069"/>
            <a:ext cx="1717892" cy="2317531"/>
          </a:xfrm>
          <a:prstGeom prst="foldedCorner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z="28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補助</a:t>
            </a:r>
            <a:r>
              <a:rPr lang="zh-TW" altLang="en-US" sz="28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期間</a:t>
            </a:r>
            <a:endParaRPr lang="en-US" altLang="zh-TW" sz="2800" b="1" dirty="0" smtClean="0">
              <a:solidFill>
                <a:srgbClr val="1F497D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1800"/>
              </a:spcBef>
            </a:pPr>
            <a:r>
              <a:rPr lang="en-US" altLang="zh-TW" sz="22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2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以實際購買日或住宿日為準</a:t>
            </a:r>
            <a:r>
              <a:rPr lang="en-US" altLang="zh-TW" sz="22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000250" y="866775"/>
            <a:ext cx="6943725" cy="3524250"/>
          </a:xfrm>
          <a:prstGeom prst="roundRect">
            <a:avLst/>
          </a:prstGeom>
          <a:solidFill>
            <a:srgbClr val="FFFFEF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>
              <a:lnSpc>
                <a:spcPts val="3000"/>
              </a:lnSpc>
              <a:spcAft>
                <a:spcPts val="600"/>
              </a:spcAft>
            </a:pPr>
            <a:endParaRPr lang="en-US" altLang="zh-TW" sz="2800" b="1" dirty="0" smtClean="0">
              <a:solidFill>
                <a:srgbClr val="1F497D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61024" y="6163815"/>
            <a:ext cx="8678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/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固網寬頻升級與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2G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升速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4G</a:t>
            </a:r>
            <a:r>
              <a:rPr lang="zh-TW" altLang="en-US" sz="16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換購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4G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手機，以及國人住宿遊園精采行，申請補助期間分別為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~31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日，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日，以及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~105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1600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928179" y="4592341"/>
            <a:ext cx="8015796" cy="1430091"/>
          </a:xfrm>
          <a:prstGeom prst="roundRect">
            <a:avLst/>
          </a:prstGeom>
          <a:solidFill>
            <a:srgbClr val="FFFFEF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285750" indent="-285750" algn="just">
              <a:lnSpc>
                <a:spcPts val="2800"/>
              </a:lnSpc>
              <a:spcAft>
                <a:spcPts val="600"/>
              </a:spcAft>
              <a:buBlip>
                <a:blip r:embed="rId3"/>
              </a:buBlip>
            </a:pPr>
            <a:r>
              <a:rPr lang="zh-TW" altLang="en-US" sz="24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申請補助期間：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日至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zh-TW" altLang="en-US" sz="2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*</a:t>
            </a:r>
            <a:endParaRPr lang="en-US" altLang="zh-TW" sz="2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algn="just">
              <a:lnSpc>
                <a:spcPts val="2800"/>
              </a:lnSpc>
              <a:spcAft>
                <a:spcPts val="600"/>
              </a:spcAft>
              <a:buFontTx/>
              <a:buBlip>
                <a:blip r:embed="rId3"/>
              </a:buBlip>
            </a:pPr>
            <a:r>
              <a:rPr lang="zh-TW" altLang="en-US" sz="2400" b="1" dirty="0" smtClean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期間</a:t>
            </a:r>
            <a:r>
              <a:rPr lang="zh-TW" altLang="en-US" sz="2400" b="1" dirty="0">
                <a:solidFill>
                  <a:srgbClr val="1F497D"/>
                </a:solidFill>
                <a:latin typeface="微軟正黑體" pitchFamily="34" charset="-120"/>
                <a:ea typeface="微軟正黑體" pitchFamily="34" charset="-120"/>
              </a:rPr>
              <a:t>屆滿前，如補助款已用罄，主管機關得公告終止補助與提前截止申請補助期間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31766"/>
              </p:ext>
            </p:extLst>
          </p:nvPr>
        </p:nvGraphicFramePr>
        <p:xfrm>
          <a:off x="2151041" y="1015857"/>
          <a:ext cx="6688159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8659"/>
                <a:gridCol w="36195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補助購置節能產品</a:t>
                      </a:r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日至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補助購置省水產品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補助購置小型農機具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補助固網寬頻升級</a:t>
                      </a:r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升速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換購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</a:t>
                      </a:r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kern="1200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網路聯合行銷活動</a:t>
                      </a:r>
                      <a:endParaRPr lang="en-US" altLang="zh-TW" b="1" dirty="0" smtClean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Shopping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日至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</a:p>
                    <a:p>
                      <a:endParaRPr lang="zh-TW" altLang="en-US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補助國人住宿遊園精采行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日至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r>
                        <a:rPr lang="zh-TW" altLang="en-US" b="1" dirty="0" smtClean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右大括弧 6"/>
          <p:cNvSpPr/>
          <p:nvPr/>
        </p:nvSpPr>
        <p:spPr>
          <a:xfrm>
            <a:off x="4611192" y="1143000"/>
            <a:ext cx="582060" cy="1952625"/>
          </a:xfrm>
          <a:prstGeom prst="rightBrace">
            <a:avLst>
              <a:gd name="adj1" fmla="val 14879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11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08979" y="847725"/>
            <a:ext cx="8310636" cy="5572125"/>
          </a:xfrm>
          <a:prstGeom prst="roundRect">
            <a:avLst>
              <a:gd name="adj" fmla="val 12500"/>
            </a:avLst>
          </a:prstGeom>
          <a:gradFill flip="none" rotWithShape="1">
            <a:gsLst>
              <a:gs pos="0">
                <a:srgbClr val="FFFF99"/>
              </a:gs>
              <a:gs pos="49200">
                <a:schemeClr val="bg1"/>
              </a:gs>
              <a:gs pos="100000">
                <a:srgbClr val="FFFF9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hangingPunc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一、資金來源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  <a:p>
            <a:pPr algn="just" hangingPunc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      本案規劃經費</a:t>
            </a:r>
            <a:r>
              <a:rPr lang="zh-TW" altLang="en-US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達</a:t>
            </a:r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40.8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億元，</a:t>
            </a:r>
            <a:r>
              <a:rPr lang="zh-TW" altLang="zh-TW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由機關年度預算或基金相關計畫經費調整支應，不足部分則動支第二預備金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辦理</a:t>
            </a:r>
            <a:endParaRPr lang="en-US" altLang="zh-TW" sz="2800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  <a:p>
            <a:pPr algn="just" hangingPunc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二、整體政策效益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  <a:p>
            <a:pPr algn="just" hangingPunct="0">
              <a:lnSpc>
                <a:spcPct val="110000"/>
              </a:lnSpc>
              <a:spcBef>
                <a:spcPts val="1200"/>
              </a:spcBef>
            </a:pP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      本案依投入經費估計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，</a:t>
            </a:r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GDP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約可增加</a:t>
            </a:r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154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億元，惟此次係採公私協力合作，鼓勵業者配合政府額外加碼促銷折扣，藉由政府補助、企業加碼，提高民眾購物慾望，期能發揮刺激內需的加</a:t>
            </a:r>
            <a:r>
              <a:rPr lang="zh-TW" altLang="en-US" sz="280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乘</a:t>
            </a:r>
            <a:r>
              <a:rPr lang="zh-TW" altLang="en-US" sz="280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效果</a:t>
            </a:r>
            <a:endParaRPr lang="en-US" altLang="zh-TW" sz="2800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1065" y="115579"/>
            <a:ext cx="8956675" cy="82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肆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</a:rPr>
              <a:t>、</a:t>
            </a:r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政策效益</a:t>
            </a:r>
          </a:p>
        </p:txBody>
      </p:sp>
    </p:spTree>
    <p:extLst>
      <p:ext uri="{BB962C8B-B14F-4D97-AF65-F5344CB8AC3E}">
        <p14:creationId xmlns:p14="http://schemas.microsoft.com/office/powerpoint/2010/main" val="2649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12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35487"/>
              </p:ext>
            </p:extLst>
          </p:nvPr>
        </p:nvGraphicFramePr>
        <p:xfrm>
          <a:off x="200547" y="800411"/>
          <a:ext cx="8838900" cy="578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03"/>
                <a:gridCol w="1285875"/>
                <a:gridCol w="3371850"/>
                <a:gridCol w="3829272"/>
              </a:tblGrid>
              <a:tr h="445355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量化效益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質化效益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785053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補助購置節能產品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總節電量達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12.13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億度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抑低二氧化碳排量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8.3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萬公噸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鼓勵節能減碳消費，提高居家安全，帶動內需，協助產業發展</a:t>
                      </a:r>
                    </a:p>
                  </a:txBody>
                  <a:tcPr/>
                </a:tc>
              </a:tr>
              <a:tr h="78990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補助購置省水產品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總節水量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9,855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萬噸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促進業者調整供應鏈，生產省水產品，緩解水資源開發壓力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1142901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補助購置小型農機具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預估約有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萬臺農機具申請補助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lvl="0" indent="-2667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改善國內農機具使用效率，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促進</a:t>
                      </a: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農機產業發展，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提升農村工作效率，紓解農村勞動力不足問題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1142901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補助固網寬頻升級</a:t>
                      </a:r>
                      <a:endParaRPr lang="zh-TW" altLang="en-US" sz="20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寬頻上網用戶增加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萬戶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偏遠地區寬頻上網用戶增加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萬戶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低收入寬頻上網用戶增加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戶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鼓勵寬頻升速消費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縮短數位落差，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提高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偏鄉、弱勢民眾數位機會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帶動網路應用及內容服務</a:t>
                      </a:r>
                      <a:endParaRPr lang="zh-TW" altLang="en-US" sz="2000" b="0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117699" y="20214"/>
            <a:ext cx="8943453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三、</a:t>
            </a:r>
            <a:r>
              <a:rPr lang="zh-TW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個別措施政策效益</a:t>
            </a:r>
            <a:r>
              <a:rPr lang="en-US" altLang="zh-TW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(1/2</a:t>
            </a:r>
            <a:r>
              <a:rPr lang="en-US" altLang="zh-TW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  <a:endParaRPr lang="zh-TW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13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906916"/>
              </p:ext>
            </p:extLst>
          </p:nvPr>
        </p:nvGraphicFramePr>
        <p:xfrm>
          <a:off x="200547" y="885475"/>
          <a:ext cx="8838900" cy="4367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03"/>
                <a:gridCol w="1754815"/>
                <a:gridCol w="3498112"/>
                <a:gridCol w="3234070"/>
              </a:tblGrid>
              <a:tr h="445355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量化效益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質化效益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785053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升速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endParaRPr lang="zh-TW" altLang="en-US" sz="20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預估約有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52.2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萬戶申請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移轉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頻譜提早繳回，活化頻率，提升頻譜使用效益，帶動行動寬頻產業及應用發展</a:t>
                      </a:r>
                      <a:endParaRPr lang="zh-TW" altLang="en-US" sz="2000" b="0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600205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換購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endParaRPr lang="zh-TW" altLang="en-US" sz="2000" b="0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1142901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網路聯合行銷活動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shopping)</a:t>
                      </a:r>
                      <a:endParaRPr lang="en-US" altLang="zh-TW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帶動網購交易營業額達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億元</a:t>
                      </a:r>
                      <a:endParaRPr lang="en-US" altLang="zh-TW" sz="2000" u="none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推廣臺灣特色商品，激勵網購消費，進而扶植國內電商發展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1142901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補助國人住宿遊園精采行</a:t>
                      </a:r>
                      <a:endParaRPr lang="zh-TW" altLang="en-US" sz="2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增加國人國內過夜旅遊</a:t>
                      </a:r>
                      <a:r>
                        <a:rPr lang="zh-TW" altLang="en-US" sz="2000" kern="120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額外消費</a:t>
                      </a:r>
                      <a:endParaRPr lang="en-US" altLang="zh-TW" sz="20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微軟正黑體" panose="020B0604030504040204" pitchFamily="34" charset="-120"/>
                        <a:buChar char="─"/>
                        <a:tabLst/>
                        <a:defRPr/>
                      </a:pP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鼓勵國內旅遊，激勵食、宿、行</a:t>
                      </a:r>
                      <a:r>
                        <a:rPr lang="zh-TW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、遊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、購等相關產業發展</a:t>
                      </a:r>
                      <a:endParaRPr lang="zh-TW" altLang="en-US" sz="2000" b="0" kern="1200" dirty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117699" y="20214"/>
            <a:ext cx="8943453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三、</a:t>
            </a:r>
            <a:r>
              <a:rPr lang="zh-TW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個別措施政策效益</a:t>
            </a:r>
            <a:r>
              <a:rPr lang="en-US" altLang="zh-TW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(2/2)</a:t>
            </a:r>
            <a:endParaRPr lang="zh-TW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5834" y="2639961"/>
            <a:ext cx="8426450" cy="2420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 smtClean="0"/>
              <a:t>簡報完畢</a:t>
            </a:r>
            <a:endParaRPr lang="zh-TW" altLang="en-US" sz="6000" b="1" dirty="0"/>
          </a:p>
        </p:txBody>
      </p:sp>
      <p:sp>
        <p:nvSpPr>
          <p:cNvPr id="5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14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</p:spTree>
    <p:extLst>
      <p:ext uri="{BB962C8B-B14F-4D97-AF65-F5344CB8AC3E}">
        <p14:creationId xmlns:p14="http://schemas.microsoft.com/office/powerpoint/2010/main" val="946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58545" y="382771"/>
            <a:ext cx="7807155" cy="931691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簡報大綱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92744" y="2560944"/>
            <a:ext cx="7878722" cy="756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2000" rIns="0" anchor="ctr"/>
          <a:lstStyle/>
          <a:p>
            <a:pPr marL="180000">
              <a:lnSpc>
                <a:spcPct val="110000"/>
              </a:lnSpc>
              <a:defRPr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貳、提振措施</a:t>
            </a:r>
            <a:endParaRPr lang="zh-TW" altLang="en-US" sz="36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" name="Rounded Rectangle 15"/>
          <p:cNvSpPr/>
          <p:nvPr/>
        </p:nvSpPr>
        <p:spPr>
          <a:xfrm>
            <a:off x="892743" y="1561378"/>
            <a:ext cx="7878723" cy="756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2000" rIns="0" anchor="ctr"/>
          <a:lstStyle/>
          <a:p>
            <a:pPr marL="180000">
              <a:lnSpc>
                <a:spcPct val="110000"/>
              </a:lnSpc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壹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、規劃緣起</a:t>
            </a:r>
            <a:endParaRPr lang="zh-TW" altLang="en-US" sz="36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9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2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8" name="Rounded Rectangle 16"/>
          <p:cNvSpPr/>
          <p:nvPr/>
        </p:nvSpPr>
        <p:spPr>
          <a:xfrm>
            <a:off x="892743" y="3539140"/>
            <a:ext cx="7878722" cy="756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2000" rIns="0" anchor="ctr"/>
          <a:lstStyle/>
          <a:p>
            <a:pPr marL="180000">
              <a:lnSpc>
                <a:spcPct val="110000"/>
              </a:lnSpc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參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、實施期程</a:t>
            </a:r>
            <a:endParaRPr lang="zh-TW" altLang="en-US" sz="36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10" name="Rounded Rectangle 16"/>
          <p:cNvSpPr/>
          <p:nvPr/>
        </p:nvSpPr>
        <p:spPr>
          <a:xfrm>
            <a:off x="892743" y="4455194"/>
            <a:ext cx="7878722" cy="756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2000" rIns="0" anchor="ctr"/>
          <a:lstStyle/>
          <a:p>
            <a:pPr marL="180000">
              <a:lnSpc>
                <a:spcPct val="110000"/>
              </a:lnSpc>
              <a:defRPr/>
            </a:pP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肆、政策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效益</a:t>
            </a:r>
            <a:endParaRPr lang="zh-TW" altLang="en-US" sz="36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3676" y="1333637"/>
            <a:ext cx="801504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361950" algn="just" hangingPunct="0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今（</a:t>
            </a:r>
            <a:r>
              <a:rPr lang="en-US" altLang="zh-TW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）年全球經濟成長不如預期，導致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我國經濟成長趨緩，出口、生產、銷售同步衰退，政府已於</a:t>
            </a:r>
            <a:r>
              <a:rPr lang="en-US" altLang="zh-TW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27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日提出「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經濟體質強化措施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，以加速產業升級，加強投資力道，提升出口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競爭力。為進一步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提振內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需，奉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院長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指示，爰提出「消費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提振措施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」，以強化成長動能，發揮短期激勵經濟的效果</a:t>
            </a:r>
            <a:endParaRPr lang="en-US" altLang="zh-TW" sz="24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1950" lvl="1" indent="-361950" algn="just" hangingPunct="0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本案的推動，期盼藉由公私協力，擴大激勵民間消費的槓桿效應，以提振內需外，亦期發揮</a:t>
            </a:r>
            <a:r>
              <a:rPr lang="zh-TW" altLang="en-US" sz="24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鼓勵</a:t>
            </a:r>
            <a:r>
              <a:rPr lang="zh-TW" altLang="en-US" sz="24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節能省水、推展數位生活、豐富民眾購物旅遊等效益</a:t>
            </a:r>
            <a:endParaRPr lang="en-US" altLang="zh-TW" sz="2400" b="1" kern="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3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4775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壹、規劃</a:t>
            </a:r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</a:rPr>
              <a:t>緣起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01065" y="1576204"/>
            <a:ext cx="8956675" cy="2676038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>
                    <a:lumMod val="50000"/>
                  </a:schemeClr>
                </a:solidFill>
              </a:rPr>
              <a:t>貳、提振措施</a:t>
            </a:r>
          </a:p>
        </p:txBody>
      </p:sp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4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</p:spTree>
    <p:extLst>
      <p:ext uri="{BB962C8B-B14F-4D97-AF65-F5344CB8AC3E}">
        <p14:creationId xmlns:p14="http://schemas.microsoft.com/office/powerpoint/2010/main" val="12894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手繪多邊形 14"/>
          <p:cNvSpPr/>
          <p:nvPr/>
        </p:nvSpPr>
        <p:spPr>
          <a:xfrm>
            <a:off x="1442262" y="1908953"/>
            <a:ext cx="7377772" cy="1993013"/>
          </a:xfrm>
          <a:custGeom>
            <a:avLst/>
            <a:gdLst>
              <a:gd name="connsiteX0" fmla="*/ 0 w 6533100"/>
              <a:gd name="connsiteY0" fmla="*/ 0 h 1071636"/>
              <a:gd name="connsiteX1" fmla="*/ 6533100 w 6533100"/>
              <a:gd name="connsiteY1" fmla="*/ 0 h 1071636"/>
              <a:gd name="connsiteX2" fmla="*/ 6533100 w 6533100"/>
              <a:gd name="connsiteY2" fmla="*/ 1071636 h 1071636"/>
              <a:gd name="connsiteX3" fmla="*/ 0 w 6533100"/>
              <a:gd name="connsiteY3" fmla="*/ 1071636 h 1071636"/>
              <a:gd name="connsiteX4" fmla="*/ 0 w 6533100"/>
              <a:gd name="connsiteY4" fmla="*/ 0 h 10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100" h="1071636">
                <a:moveTo>
                  <a:pt x="0" y="0"/>
                </a:moveTo>
                <a:lnTo>
                  <a:pt x="6533100" y="0"/>
                </a:lnTo>
                <a:lnTo>
                  <a:pt x="6533100" y="1071636"/>
                </a:lnTo>
                <a:lnTo>
                  <a:pt x="0" y="107163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marL="342900" lvl="0" indent="-342900" defTabSz="1022350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寬頻上網服務升速，低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收入戶及偏遠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地區加碼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補助，帶動網路應用及內容服務消費</a:t>
            </a:r>
            <a:endParaRPr lang="en-US" altLang="zh-TW" sz="24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0" indent="-342900" defTabSz="1022350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補貼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民眾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2G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升速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4G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費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額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並搭配補助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購置</a:t>
            </a:r>
            <a:r>
              <a: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4G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手機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，透過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終端消費的增加，有利產業供應鏈的鏈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結，並加速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頻譜提早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釋出</a:t>
            </a:r>
            <a:endParaRPr lang="zh-TW" altLang="en-US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拱形 5"/>
          <p:cNvSpPr/>
          <p:nvPr/>
        </p:nvSpPr>
        <p:spPr>
          <a:xfrm>
            <a:off x="-7803931" y="-457200"/>
            <a:ext cx="9534899" cy="8259288"/>
          </a:xfrm>
          <a:prstGeom prst="blockArc">
            <a:avLst>
              <a:gd name="adj1" fmla="val 19271911"/>
              <a:gd name="adj2" fmla="val 2264454"/>
              <a:gd name="adj3" fmla="val 0"/>
            </a:avLst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hemeClr val="accent4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群組 1"/>
          <p:cNvGrpSpPr/>
          <p:nvPr/>
        </p:nvGrpSpPr>
        <p:grpSpPr>
          <a:xfrm>
            <a:off x="750673" y="654434"/>
            <a:ext cx="8069361" cy="1288800"/>
            <a:chOff x="946293" y="1599413"/>
            <a:chExt cx="8474413" cy="1478293"/>
          </a:xfrm>
        </p:grpSpPr>
        <p:sp>
          <p:nvSpPr>
            <p:cNvPr id="7" name="手繪多邊形 6"/>
            <p:cNvSpPr/>
            <p:nvPr/>
          </p:nvSpPr>
          <p:spPr>
            <a:xfrm>
              <a:off x="1690006" y="1760141"/>
              <a:ext cx="7730700" cy="1130380"/>
            </a:xfrm>
            <a:custGeom>
              <a:avLst/>
              <a:gdLst>
                <a:gd name="connsiteX0" fmla="*/ 0 w 6533100"/>
                <a:gd name="connsiteY0" fmla="*/ 0 h 1169059"/>
                <a:gd name="connsiteX1" fmla="*/ 6533100 w 6533100"/>
                <a:gd name="connsiteY1" fmla="*/ 0 h 1169059"/>
                <a:gd name="connsiteX2" fmla="*/ 6533100 w 6533100"/>
                <a:gd name="connsiteY2" fmla="*/ 1169059 h 1169059"/>
                <a:gd name="connsiteX3" fmla="*/ 0 w 6533100"/>
                <a:gd name="connsiteY3" fmla="*/ 1169059 h 1169059"/>
                <a:gd name="connsiteX4" fmla="*/ 0 w 6533100"/>
                <a:gd name="connsiteY4" fmla="*/ 0 h 116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100" h="1169059">
                  <a:moveTo>
                    <a:pt x="0" y="0"/>
                  </a:moveTo>
                  <a:lnTo>
                    <a:pt x="6533100" y="0"/>
                  </a:lnTo>
                  <a:lnTo>
                    <a:pt x="6533100" y="1169059"/>
                  </a:lnTo>
                  <a:lnTo>
                    <a:pt x="0" y="116905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850612" tIns="58420" rIns="58420" bIns="58420" numCol="1" spcCol="1270" anchor="ctr" anchorCtr="0">
              <a:noAutofit/>
            </a:bodyPr>
            <a:lstStyle/>
            <a:p>
              <a:pPr lvl="0" defTabSz="1022350">
                <a:lnSpc>
                  <a:spcPts val="3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補助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節能、省水</a:t>
              </a: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產品之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購置</a:t>
              </a: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補助</a:t>
              </a: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農友小型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農機</a:t>
              </a: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具換新，以促進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低碳綠色消費，鼓勵</a:t>
              </a:r>
              <a:r>
                <a:rPr lang="zh-TW" altLang="en-US" sz="24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節能省水</a:t>
              </a:r>
              <a:endPara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/>
            <p:cNvSpPr/>
            <p:nvPr/>
          </p:nvSpPr>
          <p:spPr>
            <a:xfrm>
              <a:off x="946293" y="1599413"/>
              <a:ext cx="1325185" cy="14782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節能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省水</a:t>
              </a:r>
            </a:p>
          </p:txBody>
        </p:sp>
      </p:grpSp>
      <p:sp>
        <p:nvSpPr>
          <p:cNvPr id="3" name="標題 1"/>
          <p:cNvSpPr txBox="1">
            <a:spLocks/>
          </p:cNvSpPr>
          <p:nvPr/>
        </p:nvSpPr>
        <p:spPr>
          <a:xfrm>
            <a:off x="69504" y="-29910"/>
            <a:ext cx="9074496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lvl="0" indent="-720725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四大面向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3" name="投影片編號版面配置區 3"/>
          <p:cNvSpPr txBox="1">
            <a:spLocks/>
          </p:cNvSpPr>
          <p:nvPr/>
        </p:nvSpPr>
        <p:spPr>
          <a:xfrm>
            <a:off x="6810151" y="6492875"/>
            <a:ext cx="2182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5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823384" y="2226138"/>
            <a:ext cx="1288800" cy="144602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數位生活</a:t>
            </a:r>
          </a:p>
        </p:txBody>
      </p:sp>
      <p:sp>
        <p:nvSpPr>
          <p:cNvPr id="18" name="手繪多邊形 17"/>
          <p:cNvSpPr/>
          <p:nvPr/>
        </p:nvSpPr>
        <p:spPr>
          <a:xfrm>
            <a:off x="1452026" y="4060035"/>
            <a:ext cx="7362000" cy="1166659"/>
          </a:xfrm>
          <a:custGeom>
            <a:avLst/>
            <a:gdLst>
              <a:gd name="connsiteX0" fmla="*/ 0 w 6143560"/>
              <a:gd name="connsiteY0" fmla="*/ 0 h 1266481"/>
              <a:gd name="connsiteX1" fmla="*/ 6143560 w 6143560"/>
              <a:gd name="connsiteY1" fmla="*/ 0 h 1266481"/>
              <a:gd name="connsiteX2" fmla="*/ 6143560 w 6143560"/>
              <a:gd name="connsiteY2" fmla="*/ 1266481 h 1266481"/>
              <a:gd name="connsiteX3" fmla="*/ 0 w 6143560"/>
              <a:gd name="connsiteY3" fmla="*/ 1266481 h 1266481"/>
              <a:gd name="connsiteX4" fmla="*/ 0 w 6143560"/>
              <a:gd name="connsiteY4" fmla="*/ 0 h 12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560" h="1266481">
                <a:moveTo>
                  <a:pt x="0" y="0"/>
                </a:moveTo>
                <a:lnTo>
                  <a:pt x="6143560" y="0"/>
                </a:lnTo>
                <a:lnTo>
                  <a:pt x="6143560" y="1266481"/>
                </a:lnTo>
                <a:lnTo>
                  <a:pt x="0" y="12664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defTabSz="1022350">
              <a:lnSpc>
                <a:spcPts val="3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結合網購平台業者，辦理年終節慶促銷，推廣臺灣特色商品，激勵網購消費，進而扶植國內電商發展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837500" y="4091567"/>
            <a:ext cx="1175018" cy="111936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購促銷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1450263" y="5352824"/>
            <a:ext cx="7362000" cy="1240466"/>
          </a:xfrm>
          <a:custGeom>
            <a:avLst/>
            <a:gdLst>
              <a:gd name="connsiteX0" fmla="*/ 0 w 6143560"/>
              <a:gd name="connsiteY0" fmla="*/ 0 h 1266481"/>
              <a:gd name="connsiteX1" fmla="*/ 6143560 w 6143560"/>
              <a:gd name="connsiteY1" fmla="*/ 0 h 1266481"/>
              <a:gd name="connsiteX2" fmla="*/ 6143560 w 6143560"/>
              <a:gd name="connsiteY2" fmla="*/ 1266481 h 1266481"/>
              <a:gd name="connsiteX3" fmla="*/ 0 w 6143560"/>
              <a:gd name="connsiteY3" fmla="*/ 1266481 h 1266481"/>
              <a:gd name="connsiteX4" fmla="*/ 0 w 6143560"/>
              <a:gd name="connsiteY4" fmla="*/ 0 h 12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3560" h="1266481">
                <a:moveTo>
                  <a:pt x="0" y="0"/>
                </a:moveTo>
                <a:lnTo>
                  <a:pt x="6143560" y="0"/>
                </a:lnTo>
                <a:lnTo>
                  <a:pt x="6143560" y="1266481"/>
                </a:lnTo>
                <a:lnTo>
                  <a:pt x="0" y="126648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850612" tIns="58420" rIns="58420" bIns="58420" numCol="1" spcCol="1270" anchor="ctr" anchorCtr="0">
            <a:noAutofit/>
          </a:bodyPr>
          <a:lstStyle/>
          <a:p>
            <a:pPr defTabSz="1022350">
              <a:lnSpc>
                <a:spcPts val="3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提供國內住宿補助，搭配遊樂園及大眾交通運輸套裝優惠，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鼓勵</a:t>
            </a:r>
            <a:r>
              <a:rPr lang="zh-TW" altLang="en-US" sz="2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民眾國內旅遊，增加在地消費，</a:t>
            </a:r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並帶動周邊產業發展</a:t>
            </a:r>
          </a:p>
        </p:txBody>
      </p:sp>
      <p:sp>
        <p:nvSpPr>
          <p:cNvPr id="20" name="橢圓 19"/>
          <p:cNvSpPr/>
          <p:nvPr/>
        </p:nvSpPr>
        <p:spPr>
          <a:xfrm>
            <a:off x="750674" y="5397812"/>
            <a:ext cx="1141921" cy="1060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國民旅遊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61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6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-11162"/>
            <a:ext cx="8943453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八大措施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76201" y="489719"/>
            <a:ext cx="2571750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一、節能省水</a:t>
            </a:r>
            <a:endParaRPr lang="zh-TW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99521"/>
              </p:ext>
            </p:extLst>
          </p:nvPr>
        </p:nvGraphicFramePr>
        <p:xfrm>
          <a:off x="382934" y="1263978"/>
          <a:ext cx="8550198" cy="5537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49857"/>
                <a:gridCol w="2995449"/>
                <a:gridCol w="3704892"/>
              </a:tblGrid>
              <a:tr h="414099">
                <a:tc row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具體做法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409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414099">
                <a:tc rowSpan="5">
                  <a:txBody>
                    <a:bodyPr/>
                    <a:lstStyle/>
                    <a:p>
                      <a:pPr marL="542925" marR="0" indent="-542925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、補助購置節能產品</a:t>
                      </a: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高能效冷氣機、電冰箱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414099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強制排氣式熱水器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414099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自然排氣式熱水器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414099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高能效瓦斯爐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743496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節能電視機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吋以上顯示器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424078">
                <a:tc rowSpan="2">
                  <a:txBody>
                    <a:bodyPr/>
                    <a:lstStyle/>
                    <a:p>
                      <a:pPr marL="542925" marR="0" indent="-542925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、補助購置省水產品</a:t>
                      </a: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省水馬桶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414099">
                <a:tc vMerge="1"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endParaRPr lang="zh-TW" altLang="en-US" sz="2000" b="1" kern="1200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省水暨節能型洗衣機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</a:tr>
              <a:tr h="1080080">
                <a:tc>
                  <a:txBody>
                    <a:bodyPr/>
                    <a:lstStyle/>
                    <a:p>
                      <a:pPr marL="542925" marR="0" indent="-542925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、補助購置小型農機具</a:t>
                      </a:r>
                      <a:endParaRPr lang="zh-TW" altLang="en-US" sz="2000" b="1" kern="1200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新品小型農機具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中耕管理機、農地搬運車、動力噴霧機等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ts val="28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每臺補助上限為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元至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元不等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just">
                        <a:lnSpc>
                          <a:spcPts val="28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按售價補助不超過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1/3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為限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7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40016" y="155012"/>
            <a:ext cx="2888934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二、數位生活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24988"/>
              </p:ext>
            </p:extLst>
          </p:nvPr>
        </p:nvGraphicFramePr>
        <p:xfrm>
          <a:off x="325784" y="1081680"/>
          <a:ext cx="8550198" cy="490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5264"/>
                <a:gridCol w="2979683"/>
                <a:gridCol w="381525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具體做法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447675" indent="-447675" algn="just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、補助固網寬頻升級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申請提升寬頻上網服務速率至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12M/3M(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含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以上之用戶</a:t>
                      </a:r>
                      <a:endParaRPr lang="en-US" altLang="zh-TW" sz="2000" b="0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一般用戶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每滿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個月補助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200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元，最多補助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偏遠地區、低收入用戶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每滿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個月補助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300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元，最多補助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457813">
                <a:tc>
                  <a:txBody>
                    <a:bodyPr/>
                    <a:lstStyle/>
                    <a:p>
                      <a:pPr marL="447675" marR="0" indent="-447675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升速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endParaRPr lang="zh-TW" altLang="en-US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2G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門號用戶升級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4G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每滿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個月補助電信資費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200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元，最多補助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7675" marR="0" indent="-447675" algn="just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、補助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換購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2G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門號用戶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升級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4G</a:t>
                      </a: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並購置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4G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8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補助上限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ts val="28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未達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元，以購機金額為實際補助金額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6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8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6872"/>
              </p:ext>
            </p:extLst>
          </p:nvPr>
        </p:nvGraphicFramePr>
        <p:xfrm>
          <a:off x="521372" y="1028668"/>
          <a:ext cx="8222578" cy="41366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7594"/>
                <a:gridCol w="5984984"/>
              </a:tblGrid>
              <a:tr h="40551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1800"/>
                        </a:spcAft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1800"/>
                        </a:spcAft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具體做法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689616"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、網路聯合行銷活動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愛</a:t>
                      </a:r>
                      <a:r>
                        <a:rPr lang="en-US" altLang="zh-TW" sz="2400" b="1" kern="120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Shopping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ts val="2800"/>
                        </a:lnSpc>
                        <a:spcAft>
                          <a:spcPts val="18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聯合臺灣網路購物平台業者攜手合作推廣臺灣商品，針對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月歡慶聖誕進行節慶行銷，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12/1-12/25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由參與業者推出臺灣網路購物節特惠活動回饋消費者，創造商機</a:t>
                      </a:r>
                    </a:p>
                    <a:p>
                      <a:pPr marL="285750" indent="-285750" algn="just">
                        <a:lnSpc>
                          <a:spcPts val="2800"/>
                        </a:lnSpc>
                        <a:spcAft>
                          <a:spcPts val="18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規劃於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場臺灣網路購物節記者會，以「暖心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Fun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  愛 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Shopping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」為活動主題，以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FUN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送愛心捐發票，邀請業者於記者會現場擺攤，吸引更多消費者的注意，打響網路聯合行銷活動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187640" y="153659"/>
            <a:ext cx="2984185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三、網購促銷</a:t>
            </a:r>
          </a:p>
        </p:txBody>
      </p:sp>
    </p:spTree>
    <p:extLst>
      <p:ext uri="{BB962C8B-B14F-4D97-AF65-F5344CB8AC3E}">
        <p14:creationId xmlns:p14="http://schemas.microsoft.com/office/powerpoint/2010/main" val="6036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/>
          </p:cNvSpPr>
          <p:nvPr/>
        </p:nvSpPr>
        <p:spPr>
          <a:xfrm>
            <a:off x="69058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46B01-4085-4DDD-822B-F552DEC86DD7}" type="slidenum">
              <a:rPr lang="zh-TW" altLang="en-US" sz="1600" smtClean="0">
                <a:solidFill>
                  <a:prstClr val="black">
                    <a:tint val="75000"/>
                  </a:prstClr>
                </a:solidFill>
                <a:ea typeface="文鼎圓體M"/>
              </a:rPr>
              <a:pPr/>
              <a:t>9</a:t>
            </a:fld>
            <a:endParaRPr lang="zh-TW" altLang="en-US" sz="1600" dirty="0">
              <a:solidFill>
                <a:prstClr val="black">
                  <a:tint val="75000"/>
                </a:prstClr>
              </a:solidFill>
              <a:ea typeface="文鼎圓體M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52401" y="85725"/>
            <a:ext cx="3067050" cy="843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 marL="720725" indent="-720725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四、國民旅遊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77225"/>
              </p:ext>
            </p:extLst>
          </p:nvPr>
        </p:nvGraphicFramePr>
        <p:xfrm>
          <a:off x="344834" y="975256"/>
          <a:ext cx="8550198" cy="568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1844"/>
                <a:gridCol w="1568997"/>
                <a:gridCol w="401692"/>
                <a:gridCol w="499766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措施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具體做法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 smtClean="0">
                        <a:solidFill>
                          <a:srgbClr val="1F497D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zh-TW" altLang="en-US" sz="20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marL="542925" marR="0" indent="-542925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、補助國人住宿遊園精采行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lvl="0" indent="-266700">
                        <a:lnSpc>
                          <a:spcPts val="26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國內旅遊住宿優惠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indent="-342900" algn="just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於「臺灣旅宿網」推出「限期旅遊住宿」折價電子序號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just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可折抵住宿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間房價之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％，最高折抵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 algn="just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zh-TW" altLang="en-US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lvl="0" indent="-266700">
                        <a:lnSpc>
                          <a:spcPts val="2600"/>
                        </a:lnSpc>
                        <a:buFontTx/>
                        <a:buBlip>
                          <a:blip r:embed="rId3"/>
                        </a:buBlip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主題樂園優惠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於「全臺主題樂園網」下載優惠券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人同行，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人憑優惠券免費入園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補助業者每張門票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％以下，最高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350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24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大眾交通運輸優惠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公路客運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十大精采旅遊路線，隨行孩童或長者免費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高鐵假期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親子同遊、礁溪泡湯自由行二日專案</a:t>
                      </a:r>
                      <a:endParaRPr lang="zh-TW" altLang="en-US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臺鐵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TR-PASS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購買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日、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日優惠票券，於使用期限內，得不限區間及次數劃位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原需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人同行，放寬至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人亦可使用</a:t>
                      </a:r>
                      <a:endParaRPr lang="zh-TW" altLang="en-US" sz="2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17836</TotalTime>
  <Words>1471</Words>
  <Application>Microsoft Office PowerPoint</Application>
  <PresentationFormat>如螢幕大小 (4:3)</PresentationFormat>
  <Paragraphs>187</Paragraphs>
  <Slides>14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16" baseType="lpstr">
      <vt:lpstr>Office 佈景主題</vt:lpstr>
      <vt:lpstr>1_Office 佈景主題</vt:lpstr>
      <vt:lpstr>消費提振措施 「政府補助、企業加碼、全民共享」</vt:lpstr>
      <vt:lpstr>簡報大綱</vt:lpstr>
      <vt:lpstr>壹、規劃緣起</vt:lpstr>
      <vt:lpstr>貳、提振措施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Yiting Yeh</dc:creator>
  <cp:lastModifiedBy>ACER</cp:lastModifiedBy>
  <cp:revision>2606</cp:revision>
  <cp:lastPrinted>2015-10-29T13:01:18Z</cp:lastPrinted>
  <dcterms:created xsi:type="dcterms:W3CDTF">2013-09-03T05:44:19Z</dcterms:created>
  <dcterms:modified xsi:type="dcterms:W3CDTF">2015-11-05T09:00:57Z</dcterms:modified>
</cp:coreProperties>
</file>